
<file path=[Content_Types].xml><?xml version="1.0" encoding="utf-8"?>
<Types xmlns="http://schemas.openxmlformats.org/package/2006/content-types">
  <Default Extension="bin" ContentType="audio/unknown"/>
  <Default Extension="jpeg" ContentType="image/jpeg"/>
  <Default Extension="png" ContentType="image/png"/>
  <Default Extension="rels" ContentType="application/vnd.openxmlformats-package.relationships+xml"/>
  <Default Extension="svg" ContentType="image/svg+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727" r:id="rId2"/>
  </p:sldMasterIdLst>
  <p:notesMasterIdLst>
    <p:notesMasterId r:id="rId61"/>
  </p:notesMasterIdLst>
  <p:sldIdLst>
    <p:sldId id="256" r:id="rId3"/>
    <p:sldId id="262" r:id="rId4"/>
    <p:sldId id="621" r:id="rId5"/>
    <p:sldId id="607" r:id="rId6"/>
    <p:sldId id="608" r:id="rId7"/>
    <p:sldId id="609" r:id="rId8"/>
    <p:sldId id="606" r:id="rId9"/>
    <p:sldId id="613" r:id="rId10"/>
    <p:sldId id="610" r:id="rId11"/>
    <p:sldId id="611" r:id="rId12"/>
    <p:sldId id="612" r:id="rId13"/>
    <p:sldId id="614" r:id="rId14"/>
    <p:sldId id="620" r:id="rId15"/>
    <p:sldId id="617" r:id="rId16"/>
    <p:sldId id="542" r:id="rId17"/>
    <p:sldId id="543" r:id="rId18"/>
    <p:sldId id="544" r:id="rId19"/>
    <p:sldId id="547" r:id="rId20"/>
    <p:sldId id="548" r:id="rId21"/>
    <p:sldId id="551" r:id="rId22"/>
    <p:sldId id="552" r:id="rId23"/>
    <p:sldId id="553" r:id="rId24"/>
    <p:sldId id="554" r:id="rId25"/>
    <p:sldId id="557" r:id="rId26"/>
    <p:sldId id="558" r:id="rId27"/>
    <p:sldId id="561" r:id="rId28"/>
    <p:sldId id="562" r:id="rId29"/>
    <p:sldId id="563" r:id="rId30"/>
    <p:sldId id="564" r:id="rId31"/>
    <p:sldId id="567" r:id="rId32"/>
    <p:sldId id="568" r:id="rId33"/>
    <p:sldId id="571" r:id="rId34"/>
    <p:sldId id="572" r:id="rId35"/>
    <p:sldId id="573" r:id="rId36"/>
    <p:sldId id="574" r:id="rId37"/>
    <p:sldId id="577" r:id="rId38"/>
    <p:sldId id="578" r:id="rId39"/>
    <p:sldId id="581" r:id="rId40"/>
    <p:sldId id="582" r:id="rId41"/>
    <p:sldId id="583" r:id="rId42"/>
    <p:sldId id="584" r:id="rId43"/>
    <p:sldId id="587" r:id="rId44"/>
    <p:sldId id="588" r:id="rId45"/>
    <p:sldId id="591" r:id="rId46"/>
    <p:sldId id="592" r:id="rId47"/>
    <p:sldId id="593" r:id="rId48"/>
    <p:sldId id="594" r:id="rId49"/>
    <p:sldId id="597" r:id="rId50"/>
    <p:sldId id="598" r:id="rId51"/>
    <p:sldId id="602" r:id="rId52"/>
    <p:sldId id="604" r:id="rId53"/>
    <p:sldId id="603" r:id="rId54"/>
    <p:sldId id="329" r:id="rId55"/>
    <p:sldId id="330" r:id="rId56"/>
    <p:sldId id="619" r:id="rId57"/>
    <p:sldId id="618" r:id="rId58"/>
    <p:sldId id="622" r:id="rId59"/>
    <p:sldId id="261" r:id="rId60"/>
  </p:sldIdLst>
  <p:sldSz cx="12192000" cy="6858000"/>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3"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DEBE9"/>
    <a:srgbClr val="FFFF66"/>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82" autoAdjust="0"/>
    <p:restoredTop sz="72960" autoAdjust="0"/>
  </p:normalViewPr>
  <p:slideViewPr>
    <p:cSldViewPr>
      <p:cViewPr varScale="1">
        <p:scale>
          <a:sx n="76" d="100"/>
          <a:sy n="76" d="100"/>
        </p:scale>
        <p:origin x="1116"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16" d="100"/>
          <a:sy n="116" d="100"/>
        </p:scale>
        <p:origin x="4352"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8D1CF4D-D3EF-4E4E-AEAD-D9BE1CB10126}" type="datetimeFigureOut">
              <a:rPr lang="en-US"/>
              <a:pPr>
                <a:defRPr/>
              </a:pPr>
              <a:t>26-Apr-19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B3AC4CD-655A-46FF-8CF1-638AA8C1B2A7}" type="slidenum">
              <a:rPr lang="en-US"/>
              <a:pPr>
                <a:defRPr/>
              </a:pPr>
              <a:t>‹#›</a:t>
            </a:fld>
            <a:endParaRPr lang="en-US" dirty="0"/>
          </a:p>
        </p:txBody>
      </p:sp>
    </p:spTree>
    <p:extLst>
      <p:ext uri="{BB962C8B-B14F-4D97-AF65-F5344CB8AC3E}">
        <p14:creationId xmlns:p14="http://schemas.microsoft.com/office/powerpoint/2010/main" val="27338398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vl2pPr marL="457200" algn="l" rtl="0" eaLnBrk="0" fontAlgn="base" hangingPunct="0">
      <a:spcBef>
        <a:spcPct val="30000"/>
      </a:spcBef>
      <a:spcAft>
        <a:spcPct val="0"/>
      </a:spcAft>
      <a:defRPr sz="1400"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2pPr>
    <a:lvl3pPr marL="914400" algn="l" rtl="0" eaLnBrk="0" fontAlgn="base" hangingPunct="0">
      <a:spcBef>
        <a:spcPct val="30000"/>
      </a:spcBef>
      <a:spcAft>
        <a:spcPct val="0"/>
      </a:spcAft>
      <a:defRPr sz="1400"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3pPr>
    <a:lvl4pPr marL="1371600" algn="l" rtl="0" eaLnBrk="0" fontAlgn="base" hangingPunct="0">
      <a:spcBef>
        <a:spcPct val="30000"/>
      </a:spcBef>
      <a:spcAft>
        <a:spcPct val="0"/>
      </a:spcAft>
      <a:defRPr sz="1400"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4pPr>
    <a:lvl5pPr marL="1828800" algn="l" rtl="0" eaLnBrk="0" fontAlgn="base" hangingPunct="0">
      <a:spcBef>
        <a:spcPct val="30000"/>
      </a:spcBef>
      <a:spcAft>
        <a:spcPct val="0"/>
      </a:spcAft>
      <a:defRPr sz="1400"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spherestandards.org/humanitarian-standards/standards-partnership/"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handbook.spherestandards.org/"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3nds7SWj0y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dirty="0">
                <a:latin typeface="Helvetica Neue" panose="02000503000000020004" pitchFamily="2" charset="0"/>
                <a:ea typeface="Helvetica Neue" panose="02000503000000020004" pitchFamily="2" charset="0"/>
                <a:cs typeface="Helvetica Neue" panose="02000503000000020004" pitchFamily="2" charset="0"/>
              </a:rPr>
              <a:t>Ask if any participants are particularly familiar with any of the six partner standards due to their specific work or responsibility. </a:t>
            </a:r>
          </a:p>
          <a:p>
            <a:endParaRPr lang="en-US" sz="1400" b="0" i="0" dirty="0">
              <a:latin typeface="Helvetica Neue" panose="02000503000000020004" pitchFamily="2" charset="0"/>
              <a:ea typeface="Helvetica Neue" panose="02000503000000020004" pitchFamily="2" charset="0"/>
              <a:cs typeface="Helvetica Neue" panose="02000503000000020004" pitchFamily="2" charset="0"/>
            </a:endParaRPr>
          </a:p>
          <a:p>
            <a:r>
              <a:rPr lang="en-US" sz="1400" b="0" i="0" dirty="0">
                <a:latin typeface="Helvetica Neue" panose="02000503000000020004" pitchFamily="2" charset="0"/>
                <a:ea typeface="Helvetica Neue" panose="02000503000000020004" pitchFamily="2" charset="0"/>
                <a:cs typeface="Helvetica Neue" panose="02000503000000020004" pitchFamily="2" charset="0"/>
              </a:rPr>
              <a:t>Explain that this session will be fast-paced and will require the use of the downloaded HSP app on a laptop, phone, or tablet. Participants who do not have immediate access should partner with someone who does.</a:t>
            </a:r>
          </a:p>
          <a:p>
            <a:endParaRPr lang="en-US" sz="1400" b="0" i="0" dirty="0">
              <a:latin typeface="Helvetica Neue" panose="02000503000000020004" pitchFamily="2" charset="0"/>
              <a:ea typeface="Helvetica Neue" panose="02000503000000020004" pitchFamily="2" charset="0"/>
              <a:cs typeface="Helvetica Neue" panose="02000503000000020004" pitchFamily="2" charset="0"/>
            </a:endParaRPr>
          </a:p>
          <a:p>
            <a:r>
              <a:rPr lang="en-US" sz="1400" b="1" i="0" dirty="0">
                <a:latin typeface="Helvetica Neue" panose="02000503000000020004" pitchFamily="2" charset="0"/>
                <a:ea typeface="Helvetica Neue" panose="02000503000000020004" pitchFamily="2" charset="0"/>
                <a:cs typeface="Helvetica Neue" panose="02000503000000020004" pitchFamily="2" charset="0"/>
              </a:rPr>
              <a:t>Note</a:t>
            </a:r>
            <a:r>
              <a:rPr lang="en-US" sz="1400" b="0" i="0" dirty="0">
                <a:latin typeface="Helvetica Neue" panose="02000503000000020004" pitchFamily="2" charset="0"/>
                <a:ea typeface="Helvetica Neue" panose="02000503000000020004" pitchFamily="2" charset="0"/>
                <a:cs typeface="Helvetica Neue" panose="02000503000000020004" pitchFamily="2" charset="0"/>
              </a:rPr>
              <a:t>: This session includes all the seven partner standards. Since It is primarily designed as a component of larger Sphere training events, it focuses on the six partner standards to Sphere. This session can be modified for use in other training (for example by partners) by removing one of those partner standards from the “game show” exercise that is included, and replacing it with questions on Sphere. Three sample questions are included in the trainer’s note for this purpose. </a:t>
            </a:r>
          </a:p>
          <a:p>
            <a:endParaRPr lang="en-US" sz="1400" b="0" i="0" dirty="0">
              <a:latin typeface="Helvetica Neue" panose="02000503000000020004" pitchFamily="2" charset="0"/>
              <a:ea typeface="Helvetica Neue" panose="02000503000000020004" pitchFamily="2" charset="0"/>
              <a:cs typeface="Helvetica Neue" panose="02000503000000020004" pitchFamily="2" charset="0"/>
            </a:endParaRPr>
          </a:p>
          <a:p>
            <a:r>
              <a:rPr lang="en-US" sz="1400" b="1" i="0" dirty="0">
                <a:latin typeface="Helvetica Neue" panose="02000503000000020004" pitchFamily="2" charset="0"/>
                <a:ea typeface="Helvetica Neue" panose="02000503000000020004" pitchFamily="2" charset="0"/>
                <a:cs typeface="Helvetica Neue" panose="02000503000000020004" pitchFamily="2" charset="0"/>
              </a:rPr>
              <a:t>Check for new partners</a:t>
            </a:r>
            <a:r>
              <a:rPr lang="en-US" sz="1400" b="0" i="0" dirty="0">
                <a:latin typeface="Helvetica Neue" panose="02000503000000020004" pitchFamily="2" charset="0"/>
                <a:ea typeface="Helvetica Neue" panose="02000503000000020004" pitchFamily="2" charset="0"/>
                <a:cs typeface="Helvetica Neue" panose="02000503000000020004" pitchFamily="2" charset="0"/>
              </a:rPr>
              <a:t>: It is possible that additional partners have joined the HSP since January 2019. Check the Sphere website and adapt the session accordingly if necessary: </a:t>
            </a:r>
            <a:r>
              <a:rPr lang="en-US" sz="1400" b="0" i="0" dirty="0">
                <a:latin typeface="Helvetica Neue" panose="02000503000000020004" pitchFamily="2" charset="0"/>
                <a:ea typeface="Helvetica Neue" panose="02000503000000020004" pitchFamily="2" charset="0"/>
                <a:cs typeface="Helvetica Neue" panose="02000503000000020004" pitchFamily="2" charset="0"/>
                <a:hlinkClick r:id="rId3"/>
              </a:rPr>
              <a:t>https://www.spherestandards.org/humanitarian-standards/standards-partnership/</a:t>
            </a:r>
            <a:endParaRPr lang="en-US" sz="1400" b="0" i="0" dirty="0">
              <a:latin typeface="Helvetica Neue" panose="02000503000000020004" pitchFamily="2" charset="0"/>
              <a:ea typeface="Helvetica Neue" panose="02000503000000020004" pitchFamily="2" charset="0"/>
              <a:cs typeface="Helvetica Neue" panose="02000503000000020004" pitchFamily="2" charset="0"/>
            </a:endParaRPr>
          </a:p>
          <a:p>
            <a:endParaRPr lang="en-US" sz="1400" b="0" i="0" dirty="0">
              <a:latin typeface="Helvetica Neue" panose="02000503000000020004" pitchFamily="2" charset="0"/>
              <a:ea typeface="Helvetica Neue" panose="02000503000000020004" pitchFamily="2" charset="0"/>
              <a:cs typeface="Helvetica Neue" panose="02000503000000020004" pitchFamily="2" charset="0"/>
            </a:endParaRPr>
          </a:p>
          <a:p>
            <a:r>
              <a:rPr lang="en-US" sz="1400" b="1" i="0" dirty="0">
                <a:latin typeface="Helvetica Neue" panose="02000503000000020004" pitchFamily="2" charset="0"/>
                <a:ea typeface="Helvetica Neue" panose="02000503000000020004" pitchFamily="2" charset="0"/>
                <a:cs typeface="Helvetica Neue" panose="02000503000000020004" pitchFamily="2" charset="0"/>
              </a:rPr>
              <a:t>Check the interactive Handbook</a:t>
            </a:r>
            <a:r>
              <a:rPr lang="en-US" sz="1400" b="0" i="0" dirty="0">
                <a:latin typeface="Helvetica Neue" panose="02000503000000020004" pitchFamily="2" charset="0"/>
                <a:ea typeface="Helvetica Neue" panose="02000503000000020004" pitchFamily="2" charset="0"/>
                <a:cs typeface="Helvetica Neue" panose="02000503000000020004" pitchFamily="2" charset="0"/>
              </a:rPr>
              <a:t>: Check how many sets of standards (and in what languages) are available via the interactive Handbook (</a:t>
            </a:r>
            <a:r>
              <a:rPr lang="en-US" sz="1400" b="0" i="0" dirty="0">
                <a:latin typeface="Helvetica Neue" panose="02000503000000020004" pitchFamily="2" charset="0"/>
                <a:ea typeface="Helvetica Neue" panose="02000503000000020004" pitchFamily="2" charset="0"/>
                <a:cs typeface="Helvetica Neue" panose="02000503000000020004" pitchFamily="2" charset="0"/>
                <a:hlinkClick r:id="rId4"/>
              </a:rPr>
              <a:t>https://handbook.spherestandards.org/</a:t>
            </a:r>
            <a:r>
              <a:rPr lang="en-US" sz="1400" b="0" i="0" dirty="0">
                <a:latin typeface="Helvetica Neue" panose="02000503000000020004" pitchFamily="2" charset="0"/>
                <a:ea typeface="Helvetica Neue" panose="02000503000000020004" pitchFamily="2" charset="0"/>
                <a:cs typeface="Helvetica Neue" panose="02000503000000020004" pitchFamily="2" charset="0"/>
              </a:rPr>
              <a:t>). This could be used as well as the HSP app to search for information during the “gameshow”.</a:t>
            </a:r>
          </a:p>
        </p:txBody>
      </p:sp>
    </p:spTree>
    <p:extLst>
      <p:ext uri="{BB962C8B-B14F-4D97-AF65-F5344CB8AC3E}">
        <p14:creationId xmlns:p14="http://schemas.microsoft.com/office/powerpoint/2010/main" val="2270658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Present a quick overview of the partner standards.</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In 2010 the members of the global Child Protection Working Group agreed on the need for child protection standards in humanitarian settings, to tackle what was seen as a critical gap. The Minimum Standards for Child Protection in Humanitarian Action have been developed to support child protection work in humanitarian settings. In such contexts, the standards aim to:</a:t>
            </a:r>
          </a:p>
          <a:p>
            <a:pPr marL="171450" indent="-171450">
              <a:buFont typeface="Arial" panose="020B0604020202020204" pitchFamily="34" charset="0"/>
              <a:buChar char="•"/>
            </a:pP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establish common principles amongst those working in child protection, and to strengthen coordination between them;</a:t>
            </a:r>
          </a:p>
          <a:p>
            <a:pPr marL="171450" indent="-171450">
              <a:buFont typeface="Arial" panose="020B0604020202020204" pitchFamily="34" charset="0"/>
              <a:buChar char="•"/>
            </a:pP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improve the quality of child protection programming, and its impact for children;</a:t>
            </a:r>
          </a:p>
          <a:p>
            <a:pPr marL="171450" indent="-171450">
              <a:buFont typeface="Arial" panose="020B0604020202020204" pitchFamily="34" charset="0"/>
              <a:buChar char="•"/>
            </a:pP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improve accountability within child protection work;</a:t>
            </a:r>
          </a:p>
          <a:p>
            <a:pPr marL="171450" indent="-171450">
              <a:buFont typeface="Arial" panose="020B0604020202020204" pitchFamily="34" charset="0"/>
              <a:buChar char="•"/>
            </a:pP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further define the professional field of child protection;</a:t>
            </a:r>
          </a:p>
          <a:p>
            <a:pPr marL="171450" indent="-171450">
              <a:buFont typeface="Arial" panose="020B0604020202020204" pitchFamily="34" charset="0"/>
              <a:buChar char="•"/>
            </a:pP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provide a synthesis of good practice and learning to date; and</a:t>
            </a:r>
          </a:p>
          <a:p>
            <a:pPr marL="171450" indent="-171450">
              <a:buFont typeface="Arial" panose="020B0604020202020204" pitchFamily="34" charset="0"/>
              <a:buChar char="•"/>
            </a:pP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enable better advocacy and communication on child protection risks, needs and responses.</a:t>
            </a:r>
          </a:p>
          <a:p>
            <a:endParaRPr lang="en-US" dirty="0"/>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10</a:t>
            </a:fld>
            <a:endParaRPr lang="en-US" dirty="0"/>
          </a:p>
        </p:txBody>
      </p:sp>
    </p:spTree>
    <p:extLst>
      <p:ext uri="{BB962C8B-B14F-4D97-AF65-F5344CB8AC3E}">
        <p14:creationId xmlns:p14="http://schemas.microsoft.com/office/powerpoint/2010/main" val="2731397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Present a quick overview of the partner standards.</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INEE Minimum Standards Handbook contains 19 standards, each with accompanying key actions and guidance notes. The handbook aims to enhance the quality of educational preparedness, response, and recovery; increase access to safe and relevant learning opportunities; and ensure accountability in providing these services.</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Inter-Agency Network for Education in Emergencies (INEE) facilitated a consultative process that engaged national authorities, practitioners, policy-makers, academics, and other educators around the world in the development of this handbook in 2004 and its update in 2010. Its guidance is designed for use in crisis response in a range of situations, including disasters caused by natural hazards and conflict, slow- and rapid-onset situations, and emergencies in rural and urban environments. The standards are arranged as follows:</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Foundational standards: these have been revised and expanded to include coordination as well as community participation and analysis. These standards should be applied across all domains to promote a holistic, quality response. These standards give particular attention to the need for good diagnosis at all stages of the project cycle, to better understand the context and apply more appropriately the standards in the four domains that follow.</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marL="228600" indent="-228600">
              <a:buFont typeface="+mj-lt"/>
              <a:buAutoNum type="arabicPeriod"/>
            </a:pPr>
            <a:r>
              <a:rPr lang="en-US" sz="1400" b="1"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Access and learning environment</a:t>
            </a: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standards in this domain focus on access to safe and relevant learning opportunities. They highlight critical linkages with other sectors such as health, water and sanitation, nutrition, and shelter that help to enhance security, safety and physical, cognitive, and psychological well-being.</a:t>
            </a:r>
          </a:p>
          <a:p>
            <a:pPr marL="228600" indent="-228600">
              <a:buFont typeface="+mj-lt"/>
              <a:buAutoNum type="arabicPeriod"/>
            </a:pPr>
            <a:r>
              <a:rPr lang="en-US" sz="1400" b="1"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Teaching and learning</a:t>
            </a: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these standards focus on critical elements that promote effective teaching and learning, including curricula, training, professional development and support, instruction and learning processes, and assessment of learning outcomes.</a:t>
            </a:r>
          </a:p>
          <a:p>
            <a:pPr marL="228600" indent="-228600">
              <a:buFont typeface="+mj-lt"/>
              <a:buAutoNum type="arabicPeriod"/>
            </a:pPr>
            <a:r>
              <a:rPr lang="en-US" sz="1400" b="1"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Teachers and other education personnel</a:t>
            </a: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standards in this domain cover administration and management of human resources in the field of education. This includes recruitment and selection, conditions of service, and supervision and support.</a:t>
            </a:r>
          </a:p>
          <a:p>
            <a:pPr marL="228600" indent="-228600">
              <a:buFont typeface="+mj-lt"/>
              <a:buAutoNum type="arabicPeriod"/>
            </a:pPr>
            <a:r>
              <a:rPr lang="en-US" sz="1400" b="1"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Education policy</a:t>
            </a: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standards in this domain focus on policy formulation and enactment, planning and implementation.</a:t>
            </a: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11</a:t>
            </a:fld>
            <a:endParaRPr lang="en-US" dirty="0"/>
          </a:p>
        </p:txBody>
      </p:sp>
    </p:spTree>
    <p:extLst>
      <p:ext uri="{BB962C8B-B14F-4D97-AF65-F5344CB8AC3E}">
        <p14:creationId xmlns:p14="http://schemas.microsoft.com/office/powerpoint/2010/main" val="831410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kern="1200" noProof="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Present a quick overview of the partner standards.</a:t>
            </a:r>
          </a:p>
          <a:p>
            <a:endParaRPr lang="en-GB" sz="1400" b="0" i="0" kern="1200" noProof="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GB" sz="1400" b="0" i="0" kern="1200" noProof="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LEGS process grew out of the recognition that livestock are a crucial livelihood asset for people all over the world – many of whom are poor and vulnerable to both natural and human-induced disasters – and that livestock support is an important component of emergency aid programmes.</a:t>
            </a:r>
          </a:p>
          <a:p>
            <a:endParaRPr lang="en-GB" sz="1400" b="0" i="0" kern="1200" noProof="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GB" sz="1400" b="0" i="0" kern="1200" noProof="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publication of the first edition of LEGS in 2009 responded to the need to help donors, programme managers, technical experts, and others to design and implement livestock interventions in emergencies. </a:t>
            </a:r>
          </a:p>
          <a:p>
            <a:endParaRPr lang="en-GB" sz="1400" b="0" i="0" kern="1200" noProof="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GB" sz="1400" b="0" i="0" kern="1200" noProof="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LEGS recognised the need to plan for climatic trends affecting communities that rely heavily on livestock. The first edition drew on multi-agency contributions, on wide-ranging reviews, and on collations of practitioner experiences of using evidence-based good practice. This second edition builds on the first edition by incorporating new experiences and evidence obtained since 2009 as well as user feedback provided as a result of a broad consultation process. The LEGS handbook has also been redesigned to make it easier to use.</a:t>
            </a:r>
          </a:p>
          <a:p>
            <a:endParaRPr lang="en-GB" sz="1400" b="0" i="0" kern="1200" noProof="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GB" sz="1400" b="1" i="0" kern="1200" noProof="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At the conclusion of this slide, explain that for the rest of the session the participants will need to be able to use and navigate each of these standards to quickly find the information they need.</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12</a:t>
            </a:fld>
            <a:endParaRPr lang="en-US" dirty="0"/>
          </a:p>
        </p:txBody>
      </p:sp>
    </p:spTree>
    <p:extLst>
      <p:ext uri="{BB962C8B-B14F-4D97-AF65-F5344CB8AC3E}">
        <p14:creationId xmlns:p14="http://schemas.microsoft.com/office/powerpoint/2010/main" val="2183978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is included for completeness, and for the case when this session is injected into a workshop which is focused on one of the other HSP providers.</a:t>
            </a:r>
          </a:p>
          <a:p>
            <a:endParaRPr lang="en-GB" dirty="0"/>
          </a:p>
          <a:p>
            <a:r>
              <a:rPr lang="en-GB" dirty="0"/>
              <a:t>If you are nearing the end of a multi-day Sphere workshop, consider adding an animation to the body text and asking participants how they would summarise the Sphere Handbook (in a couple of sentences or a few bullet points) to someone who had not heard of it.</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13</a:t>
            </a:fld>
            <a:endParaRPr lang="en-US" dirty="0"/>
          </a:p>
        </p:txBody>
      </p:sp>
    </p:spTree>
    <p:extLst>
      <p:ext uri="{BB962C8B-B14F-4D97-AF65-F5344CB8AC3E}">
        <p14:creationId xmlns:p14="http://schemas.microsoft.com/office/powerpoint/2010/main" val="3649084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Divide the participants into teams of at least six people each. The number of teams is not critical, although it will be easiest of team members are sitting together at tables. Explain that they are about to play a competitive game in which they will have to work as teams, but also trust one another to take to the lead in asking for and answering questions.</a:t>
            </a:r>
          </a:p>
          <a:p>
            <a:endParaRPr lang="en-US" b="1" dirty="0"/>
          </a:p>
          <a:p>
            <a:r>
              <a:rPr lang="en-US" b="1" dirty="0"/>
              <a:t>Explain that instead of having to work from memory as in the real game show, they will be allowed to “cheat” using the HSP app, and downloaded copies of any of the standards they wish.</a:t>
            </a:r>
          </a:p>
          <a:p>
            <a:endParaRPr lang="en-US" dirty="0"/>
          </a:p>
          <a:p>
            <a:r>
              <a:rPr lang="en-US" dirty="0"/>
              <a:t>Note that to work as quickly as possible, it might be advisable for each team to assign a different member to each of the six partner standards (Sphere is not included in this quiz) – however, their preparation strategy is completely up to them. Explain that each team will have 10 minutes to get ready, review, and be ready to play.</a:t>
            </a:r>
          </a:p>
          <a:p>
            <a:endParaRPr lang="en-US" dirty="0"/>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14</a:t>
            </a:fld>
            <a:endParaRPr lang="en-US" dirty="0"/>
          </a:p>
        </p:txBody>
      </p:sp>
    </p:spTree>
    <p:extLst>
      <p:ext uri="{BB962C8B-B14F-4D97-AF65-F5344CB8AC3E}">
        <p14:creationId xmlns:p14="http://schemas.microsoft.com/office/powerpoint/2010/main" val="3942383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Stop on this slide to explain the final rules of the game.</a:t>
            </a:r>
          </a:p>
          <a:p>
            <a:endParaRPr lang="en-US" dirty="0"/>
          </a:p>
          <a:p>
            <a:r>
              <a:rPr lang="en-US" b="1" dirty="0"/>
              <a:t>Each team will take turns choosing categories and answering</a:t>
            </a:r>
            <a:r>
              <a:rPr lang="en-US" dirty="0"/>
              <a:t>. Note that easier questions score less. The teams must designate someone to call out their choice, and once a choice is made it is final. </a:t>
            </a:r>
          </a:p>
          <a:p>
            <a:endParaRPr lang="en-US" dirty="0"/>
          </a:p>
          <a:p>
            <a:r>
              <a:rPr lang="en-US" b="1" dirty="0"/>
              <a:t>Choices must be made from the top of any column, working downward until all values are complete. </a:t>
            </a:r>
          </a:p>
          <a:p>
            <a:endParaRPr lang="en-US" dirty="0"/>
          </a:p>
          <a:p>
            <a:r>
              <a:rPr lang="en-US" dirty="0"/>
              <a:t>Time for answering is short – so the standards navigators will have to work quickly. </a:t>
            </a:r>
            <a:r>
              <a:rPr lang="en-US" b="1" dirty="0"/>
              <a:t>Once the buzzer sounds </a:t>
            </a:r>
            <a:r>
              <a:rPr lang="en-US" b="0" dirty="0"/>
              <a:t>(you will be in </a:t>
            </a:r>
            <a:r>
              <a:rPr lang="en-US" b="0" baseline="0" dirty="0"/>
              <a:t>control of this – you will have to monitor the time required for them to achieve some level of success – try for 45 seconds for the first questions. Adjust this to be longer or shorter depending on the group. </a:t>
            </a:r>
            <a:r>
              <a:rPr lang="en-US" b="1" baseline="0" dirty="0"/>
              <a:t>They</a:t>
            </a:r>
            <a:r>
              <a:rPr lang="en-US" b="1" dirty="0"/>
              <a:t> must propose their response to the question immediately on hearing the buzzer. </a:t>
            </a:r>
          </a:p>
          <a:p>
            <a:endParaRPr lang="en-US" b="1" dirty="0"/>
          </a:p>
          <a:p>
            <a:r>
              <a:rPr lang="en-US" b="1" dirty="0"/>
              <a:t>If they propose the right answer, the team receives the value shown and gets one more chance to try again. If the team’s answer is wrong, they receive no points and the play passes to the next team (which also gets the chance to answer correctly!)</a:t>
            </a:r>
          </a:p>
          <a:p>
            <a:endParaRPr lang="en-US" b="1" dirty="0"/>
          </a:p>
          <a:p>
            <a:r>
              <a:rPr lang="en-US" b="1" dirty="0"/>
              <a:t>If a team correctly answers for two topics, they receive the points for both, but their turn ends and play passes to the next team. </a:t>
            </a:r>
          </a:p>
          <a:p>
            <a:endParaRPr lang="en-US" b="1" dirty="0"/>
          </a:p>
          <a:p>
            <a:r>
              <a:rPr lang="en-US" b="1" dirty="0"/>
              <a:t>As each team makes points, write the value of their reward on a flip chart to keep a running score for all of the teams. </a:t>
            </a:r>
          </a:p>
          <a:p>
            <a:endParaRPr lang="en-US" b="1" dirty="0"/>
          </a:p>
          <a:p>
            <a:r>
              <a:rPr lang="en-US" b="1" dirty="0"/>
              <a:t>Once a topic has been chosen, it turns blue on the big board, and can no longer be used, the next team to choose must pick from one of the remaining yellow amounts in any available category. They must always choose the least value available in any category.</a:t>
            </a:r>
          </a:p>
          <a:p>
            <a:endParaRPr lang="en-US" b="1" dirty="0"/>
          </a:p>
          <a:p>
            <a:r>
              <a:rPr lang="en-US" b="1" dirty="0"/>
              <a:t>Have fun!</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15</a:t>
            </a:fld>
            <a:endParaRPr lang="en-US" dirty="0"/>
          </a:p>
        </p:txBody>
      </p:sp>
    </p:spTree>
    <p:extLst>
      <p:ext uri="{BB962C8B-B14F-4D97-AF65-F5344CB8AC3E}">
        <p14:creationId xmlns:p14="http://schemas.microsoft.com/office/powerpoint/2010/main" val="1397367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34</a:t>
            </a:fld>
            <a:endParaRPr lang="en-US" dirty="0"/>
          </a:p>
        </p:txBody>
      </p:sp>
    </p:spTree>
    <p:extLst>
      <p:ext uri="{BB962C8B-B14F-4D97-AF65-F5344CB8AC3E}">
        <p14:creationId xmlns:p14="http://schemas.microsoft.com/office/powerpoint/2010/main" val="2528514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this last question, teams can allocate as much as they want for the value. The rule is changed for this final question, however, as explained below:</a:t>
            </a:r>
          </a:p>
          <a:p>
            <a:endParaRPr lang="en-US" dirty="0"/>
          </a:p>
          <a:p>
            <a:pPr marL="228600" indent="-228600">
              <a:buFont typeface="+mj-lt"/>
              <a:buAutoNum type="arabicPeriod"/>
            </a:pPr>
            <a:r>
              <a:rPr lang="en-US" dirty="0"/>
              <a:t>Teams may set any value they wish for this last single question – </a:t>
            </a:r>
            <a:r>
              <a:rPr lang="en-US" b="1" dirty="0"/>
              <a:t>up the amount they have already won.</a:t>
            </a:r>
          </a:p>
          <a:p>
            <a:pPr marL="228600" indent="-228600">
              <a:buFont typeface="+mj-lt"/>
              <a:buAutoNum type="arabicPeriod"/>
            </a:pPr>
            <a:endParaRPr lang="en-US" dirty="0"/>
          </a:p>
          <a:p>
            <a:pPr marL="228600" indent="-228600">
              <a:buFont typeface="+mj-lt"/>
              <a:buAutoNum type="arabicPeriod"/>
            </a:pPr>
            <a:r>
              <a:rPr lang="en-US" b="1" dirty="0"/>
              <a:t>If they pose the correct question to the prompt, they will win this amount and it will be added to their current score to find their final total score.</a:t>
            </a:r>
          </a:p>
          <a:p>
            <a:pPr marL="228600" indent="-228600">
              <a:buFont typeface="+mj-lt"/>
              <a:buAutoNum type="arabicPeriod"/>
            </a:pPr>
            <a:endParaRPr lang="en-US" dirty="0"/>
          </a:p>
          <a:p>
            <a:pPr marL="228600" indent="-228600">
              <a:buFont typeface="+mj-lt"/>
              <a:buAutoNum type="arabicPeriod"/>
            </a:pPr>
            <a:r>
              <a:rPr lang="en-US" b="1" dirty="0"/>
              <a:t>If they pose an incorrect answer – or are too slow – they will lose the amount of money they placed on the question.</a:t>
            </a:r>
          </a:p>
          <a:p>
            <a:pPr marL="228600" indent="-228600">
              <a:buFont typeface="+mj-lt"/>
              <a:buAutoNum type="arabicPeriod"/>
            </a:pPr>
            <a:endParaRPr lang="en-US" dirty="0"/>
          </a:p>
          <a:p>
            <a:pPr marL="228600" indent="-228600">
              <a:buFont typeface="+mj-lt"/>
              <a:buAutoNum type="arabicPeriod"/>
            </a:pPr>
            <a:r>
              <a:rPr lang="en-US" b="1" dirty="0"/>
              <a:t>For this final question the team must not shout out the answer, but write it onto a single piece of A4 paper. </a:t>
            </a:r>
            <a:r>
              <a:rPr lang="en-US" b="0" dirty="0"/>
              <a:t>The answer must be legible and clear enough for you as the judge to be able to read and understand. </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52</a:t>
            </a:fld>
            <a:endParaRPr lang="en-US" dirty="0"/>
          </a:p>
        </p:txBody>
      </p:sp>
    </p:spTree>
    <p:extLst>
      <p:ext uri="{BB962C8B-B14F-4D97-AF65-F5344CB8AC3E}">
        <p14:creationId xmlns:p14="http://schemas.microsoft.com/office/powerpoint/2010/main" val="3948372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54</a:t>
            </a:fld>
            <a:endParaRPr lang="en-US" dirty="0"/>
          </a:p>
        </p:txBody>
      </p:sp>
    </p:spTree>
    <p:extLst>
      <p:ext uri="{BB962C8B-B14F-4D97-AF65-F5344CB8AC3E}">
        <p14:creationId xmlns:p14="http://schemas.microsoft.com/office/powerpoint/2010/main" val="373528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Add (or subtract) the final scores and determine the winner allowing for adequate applause and congratulations.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Review the two reflection questions, and call on volunteers to provide their insights and answers.</a:t>
            </a:r>
          </a:p>
          <a:p>
            <a:endParaRPr lang="en-US" dirty="0"/>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55</a:t>
            </a:fld>
            <a:endParaRPr lang="en-US" dirty="0"/>
          </a:p>
        </p:txBody>
      </p:sp>
    </p:spTree>
    <p:extLst>
      <p:ext uri="{BB962C8B-B14F-4D97-AF65-F5344CB8AC3E}">
        <p14:creationId xmlns:p14="http://schemas.microsoft.com/office/powerpoint/2010/main" val="1499229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Review the learning objectives. Take a quick survey of the group and verify that everyone has a phone or other device on which they can (and are willing) to download the HSP app.</a:t>
            </a:r>
          </a:p>
        </p:txBody>
      </p:sp>
    </p:spTree>
    <p:extLst>
      <p:ext uri="{BB962C8B-B14F-4D97-AF65-F5344CB8AC3E}">
        <p14:creationId xmlns:p14="http://schemas.microsoft.com/office/powerpoint/2010/main" val="36153032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Congratulate the winners of the game, and congratulate the whole group for being able to better understand and navigate the seven partner standards. </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56</a:t>
            </a:fld>
            <a:endParaRPr lang="en-US" dirty="0"/>
          </a:p>
        </p:txBody>
      </p:sp>
    </p:spTree>
    <p:extLst>
      <p:ext uri="{BB962C8B-B14F-4D97-AF65-F5344CB8AC3E}">
        <p14:creationId xmlns:p14="http://schemas.microsoft.com/office/powerpoint/2010/main" val="3407999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This is the wrap-up. Congratulate the winners of the game, and congratulate the whole group for being able to better understand and navigate the seven partner standards. </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57</a:t>
            </a:fld>
            <a:endParaRPr lang="en-US" dirty="0"/>
          </a:p>
        </p:txBody>
      </p:sp>
    </p:spTree>
    <p:extLst>
      <p:ext uri="{BB962C8B-B14F-4D97-AF65-F5344CB8AC3E}">
        <p14:creationId xmlns:p14="http://schemas.microsoft.com/office/powerpoint/2010/main" val="24525715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everyone and challenge them to refer to these standards for their own use, and to refer them to others who may also benefit. </a:t>
            </a:r>
          </a:p>
        </p:txBody>
      </p:sp>
    </p:spTree>
    <p:extLst>
      <p:ext uri="{BB962C8B-B14F-4D97-AF65-F5344CB8AC3E}">
        <p14:creationId xmlns:p14="http://schemas.microsoft.com/office/powerpoint/2010/main" val="1444345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short video runs for 3 minutes and 20 seconds. It provides a general overview of the partner standards and sets a quick background for the overall topic.</a:t>
            </a:r>
          </a:p>
          <a:p>
            <a:r>
              <a:rPr lang="en-US" dirty="0"/>
              <a:t>Click in the white space in the centre of the slide to play the embedded video.</a:t>
            </a:r>
          </a:p>
          <a:p>
            <a:endParaRPr lang="en-US" dirty="0"/>
          </a:p>
          <a:p>
            <a:r>
              <a:rPr lang="en-US"/>
              <a:t>YouTube: </a:t>
            </a:r>
            <a:r>
              <a:rPr lang="en-US">
                <a:hlinkClick r:id="rId3"/>
              </a:rPr>
              <a:t>https://www.youtube.com/watch?v=3nds7SWj0ys</a:t>
            </a:r>
            <a:endParaRPr lang="en-US" dirty="0"/>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3</a:t>
            </a:fld>
            <a:endParaRPr lang="en-US" dirty="0"/>
          </a:p>
        </p:txBody>
      </p:sp>
    </p:spTree>
    <p:extLst>
      <p:ext uri="{BB962C8B-B14F-4D97-AF65-F5344CB8AC3E}">
        <p14:creationId xmlns:p14="http://schemas.microsoft.com/office/powerpoint/2010/main" val="3981741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Note that the </a:t>
            </a:r>
            <a:r>
              <a:rPr lang="en-GB" i="1" noProof="0" dirty="0"/>
              <a:t>Humanitarian inclusion standards for older people and people with disabilities</a:t>
            </a:r>
            <a:r>
              <a:rPr lang="en-GB" noProof="0" dirty="0"/>
              <a:t> are the only ones (as of January 2019) that is not currently included in the HSP app. (Check this before your session as it may have been added since.)</a:t>
            </a:r>
          </a:p>
          <a:p>
            <a:endParaRPr lang="en-GB" noProof="0" dirty="0"/>
          </a:p>
          <a:p>
            <a:r>
              <a:rPr lang="en-GB" noProof="0" dirty="0"/>
              <a:t>The other standards can all be accessed using this one app. As noted on the screen, it is available in the major app stores, and everyone should be able to download it quickly if you have available bandwidth. The app and the handbooks have been optimised for size.</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4</a:t>
            </a:fld>
            <a:endParaRPr lang="en-US" dirty="0"/>
          </a:p>
        </p:txBody>
      </p:sp>
    </p:spTree>
    <p:extLst>
      <p:ext uri="{BB962C8B-B14F-4D97-AF65-F5344CB8AC3E}">
        <p14:creationId xmlns:p14="http://schemas.microsoft.com/office/powerpoint/2010/main" val="1633837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once the documents are downloaded, the user no longer needs an Internet connection, and that each standard is interlinked with the others.</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5</a:t>
            </a:fld>
            <a:endParaRPr lang="en-US" dirty="0"/>
          </a:p>
        </p:txBody>
      </p:sp>
    </p:spTree>
    <p:extLst>
      <p:ext uri="{BB962C8B-B14F-4D97-AF65-F5344CB8AC3E}">
        <p14:creationId xmlns:p14="http://schemas.microsoft.com/office/powerpoint/2010/main" val="4225747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Ask how the downloads are progressing or if there are any problems.</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Ask participants to also download the </a:t>
            </a:r>
            <a:r>
              <a:rPr lang="en-US" sz="1400" b="0" i="1"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Humanitarian inclusion standards for older people and people with disabilities:</a:t>
            </a: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www.cbm.org/news/news/news-2018/humanitarian-inclusion-standards. (They are available on several other sites as well.) Explain that participants will need to be able to quickly navigate each of these six standards when needed – which will be soon!</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6</a:t>
            </a:fld>
            <a:endParaRPr lang="en-US" dirty="0"/>
          </a:p>
        </p:txBody>
      </p:sp>
    </p:spTree>
    <p:extLst>
      <p:ext uri="{BB962C8B-B14F-4D97-AF65-F5344CB8AC3E}">
        <p14:creationId xmlns:p14="http://schemas.microsoft.com/office/powerpoint/2010/main" val="2731666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Present a quick overview of the partner standards.</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a:t>
            </a:r>
            <a:r>
              <a:rPr lang="en-US" sz="1400" b="0" i="1"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Humanitarian inclusion standards for older people and people with disabilities </a:t>
            </a:r>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were developed by the Age and Disability Capacity Programme (ADCAP), an initiative of the Age and Disability Consortium. The members of the consortium are CBM, DisasterReady.org, Handicap International, HelpAge International, International Federation of Red Cross and Red Crescent Societies (IFRC), Oxford Brookes University and RedR UK. </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7</a:t>
            </a:fld>
            <a:endParaRPr lang="en-US" dirty="0"/>
          </a:p>
        </p:txBody>
      </p:sp>
    </p:spTree>
    <p:extLst>
      <p:ext uri="{BB962C8B-B14F-4D97-AF65-F5344CB8AC3E}">
        <p14:creationId xmlns:p14="http://schemas.microsoft.com/office/powerpoint/2010/main" val="845207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Present a quick overview of the partner standards.</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Minimum Economic Recovery Standards (MERS) should be used by anyone planning or implementing economic or livelihood programmes in a humanitarian context. It will also be useful for operational staff procuring and/or providing large volumes of goods for a specific area (such as non-food items distributions) to understand how to avoid a negative impact on the market. Donors, governments, private-sector actors, proposal writers, and evaluation staff will find it a useful resource for designing or reviewing project activities.</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standards are designed to be used pre-crisis, in the earliest days of response, through recovery, to the beginning of longer-term development. They are helpful any time you are interacting with a market – whether the response is intended to be market neutral, market aware, or market integrated. They can be used for any market and for programmes where economic or livelihood outcomes are not the primary focus of the activities.</a:t>
            </a: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8</a:t>
            </a:fld>
            <a:endParaRPr lang="en-US" dirty="0"/>
          </a:p>
        </p:txBody>
      </p:sp>
    </p:spTree>
    <p:extLst>
      <p:ext uri="{BB962C8B-B14F-4D97-AF65-F5344CB8AC3E}">
        <p14:creationId xmlns:p14="http://schemas.microsoft.com/office/powerpoint/2010/main" val="3764484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Present a quick overview of the partner standard.</a:t>
            </a:r>
          </a:p>
          <a:p>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market assessment standards of the Minimum Standard for Economic Recovery (MERS), also a Humanitarian Standards Partner, are closely linked with the MISMA. Both are built on the principle that market analysis should increase the quality of response and limit potential harm. The primary content of both sets of standards is aligned, with the main difference being that the MISMA is intended to be used by humanitarian practitioners across sectors in an emergency, whereas the MERS goes into greater detail on implementing economic recovery activities, and includes household economies and broader economic constraints within market analysis. However, both can be used across the response spectrum from preparedness to early recovery. When designing market-based responses that aim at livelihoods and enterprise support, job creation or financial services, practitioners should use the corresponding MERS chapters as guiding standards in addition to the MISMA.</a:t>
            </a: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a:t>
            </a:r>
          </a:p>
          <a:p>
            <a:r>
              <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Note that the MISMA is a single standard comprising of five key actions. Each key action has association indicators and guidance notes. At just 35 pages (including several photos), it is easily the shortest document of the set. The standard is “</a:t>
            </a:r>
            <a:r>
              <a:rPr lang="en-GB"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Market analysis is a key component of response analysis that informs the design and implementation of appropriate interventions using and supporting local markets.”</a:t>
            </a:r>
          </a:p>
          <a:p>
            <a:endParaRPr lang="en-GB"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GB"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MISMA is the only standard in the HSP that has not been published, i.e. it has no ISBN number, it is not registered with the British Library, and you cannot order printed copies.</a:t>
            </a:r>
            <a:endParaRPr lang="en-US" sz="1400" b="0" i="0" kern="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 name="Slide Number Placeholder 3"/>
          <p:cNvSpPr>
            <a:spLocks noGrp="1"/>
          </p:cNvSpPr>
          <p:nvPr>
            <p:ph type="sldNum" sz="quarter" idx="5"/>
          </p:nvPr>
        </p:nvSpPr>
        <p:spPr/>
        <p:txBody>
          <a:bodyPr/>
          <a:lstStyle/>
          <a:p>
            <a:pPr>
              <a:defRPr/>
            </a:pPr>
            <a:fld id="{7B3AC4CD-655A-46FF-8CF1-638AA8C1B2A7}" type="slidenum">
              <a:rPr lang="en-US" smtClean="0"/>
              <a:pPr>
                <a:defRPr/>
              </a:pPr>
              <a:t>9</a:t>
            </a:fld>
            <a:endParaRPr lang="en-US" dirty="0"/>
          </a:p>
        </p:txBody>
      </p:sp>
    </p:spTree>
    <p:extLst>
      <p:ext uri="{BB962C8B-B14F-4D97-AF65-F5344CB8AC3E}">
        <p14:creationId xmlns:p14="http://schemas.microsoft.com/office/powerpoint/2010/main" val="19826036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5.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Answer">
    <p:spTree>
      <p:nvGrpSpPr>
        <p:cNvPr id="1" name=""/>
        <p:cNvGrpSpPr/>
        <p:nvPr/>
      </p:nvGrpSpPr>
      <p:grpSpPr>
        <a:xfrm>
          <a:off x="0" y="0"/>
          <a:ext cx="0" cy="0"/>
          <a:chOff x="0" y="0"/>
          <a:chExt cx="0" cy="0"/>
        </a:xfrm>
      </p:grpSpPr>
      <p:sp>
        <p:nvSpPr>
          <p:cNvPr id="2" name="Rectangle 1"/>
          <p:cNvSpPr/>
          <p:nvPr userDrawn="1"/>
        </p:nvSpPr>
        <p:spPr>
          <a:xfrm>
            <a:off x="4572000" y="5562600"/>
            <a:ext cx="1016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3" name="Rectangle 2"/>
          <p:cNvSpPr/>
          <p:nvPr userDrawn="1"/>
        </p:nvSpPr>
        <p:spPr>
          <a:xfrm>
            <a:off x="5588000" y="5562600"/>
            <a:ext cx="1016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4" name="Rectangle 3"/>
          <p:cNvSpPr/>
          <p:nvPr userDrawn="1"/>
        </p:nvSpPr>
        <p:spPr>
          <a:xfrm>
            <a:off x="2540000" y="5562600"/>
            <a:ext cx="1016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5" name="Rectangle 4"/>
          <p:cNvSpPr/>
          <p:nvPr userDrawn="1"/>
        </p:nvSpPr>
        <p:spPr>
          <a:xfrm>
            <a:off x="3556000" y="5562600"/>
            <a:ext cx="1016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6" name="Rectangle 5"/>
          <p:cNvSpPr/>
          <p:nvPr userDrawn="1"/>
        </p:nvSpPr>
        <p:spPr>
          <a:xfrm>
            <a:off x="8636000" y="5562600"/>
            <a:ext cx="1016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7" name="Rectangle 6"/>
          <p:cNvSpPr/>
          <p:nvPr userDrawn="1"/>
        </p:nvSpPr>
        <p:spPr>
          <a:xfrm>
            <a:off x="9652000" y="5562600"/>
            <a:ext cx="1016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8" name="Rectangle 7"/>
          <p:cNvSpPr/>
          <p:nvPr userDrawn="1"/>
        </p:nvSpPr>
        <p:spPr>
          <a:xfrm>
            <a:off x="6604000" y="5562600"/>
            <a:ext cx="1016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9" name="Rectangle 8"/>
          <p:cNvSpPr/>
          <p:nvPr userDrawn="1"/>
        </p:nvSpPr>
        <p:spPr>
          <a:xfrm>
            <a:off x="7620000" y="5562600"/>
            <a:ext cx="1016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0" name="Rectangle 9"/>
          <p:cNvSpPr/>
          <p:nvPr userDrawn="1"/>
        </p:nvSpPr>
        <p:spPr>
          <a:xfrm>
            <a:off x="1524000" y="5562600"/>
            <a:ext cx="1016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1" name="Rectangle 10"/>
          <p:cNvSpPr/>
          <p:nvPr userDrawn="1"/>
        </p:nvSpPr>
        <p:spPr>
          <a:xfrm>
            <a:off x="1524000" y="5562600"/>
            <a:ext cx="1016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2" name="Rectangle 11"/>
          <p:cNvSpPr/>
          <p:nvPr userDrawn="1"/>
        </p:nvSpPr>
        <p:spPr>
          <a:xfrm>
            <a:off x="9652000" y="5562600"/>
            <a:ext cx="1016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3" name="Rectangle 12"/>
          <p:cNvSpPr/>
          <p:nvPr userDrawn="1"/>
        </p:nvSpPr>
        <p:spPr>
          <a:xfrm>
            <a:off x="2540000" y="5562600"/>
            <a:ext cx="1016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4" name="Rectangle 13"/>
          <p:cNvSpPr/>
          <p:nvPr userDrawn="1"/>
        </p:nvSpPr>
        <p:spPr>
          <a:xfrm>
            <a:off x="8636000" y="5562600"/>
            <a:ext cx="1016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5" name="Rectangle 14"/>
          <p:cNvSpPr/>
          <p:nvPr userDrawn="1"/>
        </p:nvSpPr>
        <p:spPr>
          <a:xfrm>
            <a:off x="3556000" y="5562600"/>
            <a:ext cx="1016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6" name="Rectangle 15"/>
          <p:cNvSpPr/>
          <p:nvPr userDrawn="1"/>
        </p:nvSpPr>
        <p:spPr>
          <a:xfrm>
            <a:off x="7620000" y="5562600"/>
            <a:ext cx="1016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7" name="Rectangle 16"/>
          <p:cNvSpPr/>
          <p:nvPr userDrawn="1"/>
        </p:nvSpPr>
        <p:spPr>
          <a:xfrm>
            <a:off x="4572000" y="5562600"/>
            <a:ext cx="1016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8" name="Rectangle 17"/>
          <p:cNvSpPr/>
          <p:nvPr userDrawn="1"/>
        </p:nvSpPr>
        <p:spPr>
          <a:xfrm>
            <a:off x="6604000" y="5562600"/>
            <a:ext cx="1016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19" name="Rectangle 18"/>
          <p:cNvSpPr/>
          <p:nvPr userDrawn="1"/>
        </p:nvSpPr>
        <p:spPr>
          <a:xfrm>
            <a:off x="5588000" y="5562600"/>
            <a:ext cx="1016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sz="2400" dirty="0"/>
          </a:p>
        </p:txBody>
      </p:sp>
      <p:sp>
        <p:nvSpPr>
          <p:cNvPr id="20" name="TextBox 19"/>
          <p:cNvSpPr txBox="1"/>
          <p:nvPr userDrawn="1"/>
        </p:nvSpPr>
        <p:spPr bwMode="auto">
          <a:xfrm>
            <a:off x="5486400" y="5575756"/>
            <a:ext cx="1219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pPr algn="ctr">
              <a:spcBef>
                <a:spcPct val="0"/>
              </a:spcBef>
              <a:buFontTx/>
              <a:buNone/>
            </a:pPr>
            <a:r>
              <a:rPr lang="en-US" sz="800" dirty="0">
                <a:solidFill>
                  <a:schemeClr val="bg1"/>
                </a:solidFill>
                <a:latin typeface="Arial Black" pitchFamily="34" charset="0"/>
                <a:cs typeface="Arial" charset="0"/>
              </a:rPr>
              <a:t>Start Timer</a:t>
            </a:r>
          </a:p>
        </p:txBody>
      </p:sp>
      <p:sp>
        <p:nvSpPr>
          <p:cNvPr id="21" name="TextBox 20">
            <a:hlinkClick r:id="" action="ppaction://hlinkshowjump?jump=nextslide"/>
          </p:cNvPr>
          <p:cNvSpPr txBox="1"/>
          <p:nvPr userDrawn="1"/>
        </p:nvSpPr>
        <p:spPr bwMode="auto">
          <a:xfrm>
            <a:off x="10799232" y="5507621"/>
            <a:ext cx="10879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pPr algn="ctr">
              <a:spcBef>
                <a:spcPct val="0"/>
              </a:spcBef>
              <a:buFontTx/>
              <a:buNone/>
            </a:pPr>
            <a:r>
              <a:rPr lang="en-US" sz="800" dirty="0">
                <a:solidFill>
                  <a:schemeClr val="bg1"/>
                </a:solidFill>
                <a:latin typeface="Arial Black" pitchFamily="34" charset="0"/>
                <a:cs typeface="Arial" charset="0"/>
              </a:rPr>
              <a:t>GO TO</a:t>
            </a:r>
          </a:p>
          <a:p>
            <a:pPr algn="ctr">
              <a:spcBef>
                <a:spcPct val="0"/>
              </a:spcBef>
              <a:buFontTx/>
              <a:buNone/>
            </a:pPr>
            <a:r>
              <a:rPr lang="en-US" sz="800" dirty="0">
                <a:solidFill>
                  <a:schemeClr val="bg1"/>
                </a:solidFill>
                <a:latin typeface="Arial Black" pitchFamily="34" charset="0"/>
                <a:cs typeface="Arial" charset="0"/>
              </a:rPr>
              <a:t>RESPONSE</a:t>
            </a:r>
          </a:p>
        </p:txBody>
      </p:sp>
    </p:spTree>
    <p:extLst>
      <p:ext uri="{BB962C8B-B14F-4D97-AF65-F5344CB8AC3E}">
        <p14:creationId xmlns:p14="http://schemas.microsoft.com/office/powerpoint/2010/main" val="50766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hidden"/>
                                      </p:to>
                                    </p:set>
                                  </p:childTnLst>
                                </p:cTn>
                              </p:par>
                              <p:par>
                                <p:cTn id="7" presetID="1" presetClass="entr" presetSubtype="0" fill="hold" grpId="1"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xit" presetSubtype="0" fill="hold" grpId="0" nodeType="withEffect">
                                  <p:stCondLst>
                                    <p:cond delay="1000"/>
                                  </p:stCondLst>
                                  <p:childTnLst>
                                    <p:set>
                                      <p:cBhvr>
                                        <p:cTn id="26" dur="1" fill="hold">
                                          <p:stCondLst>
                                            <p:cond delay="0"/>
                                          </p:stCondLst>
                                        </p:cTn>
                                        <p:tgtEl>
                                          <p:spTgt spid="11"/>
                                        </p:tgtEl>
                                        <p:attrNameLst>
                                          <p:attrName>style.visibility</p:attrName>
                                        </p:attrNameLst>
                                      </p:cBhvr>
                                      <p:to>
                                        <p:strVal val="hidden"/>
                                      </p:to>
                                    </p:set>
                                  </p:childTnLst>
                                </p:cTn>
                              </p:par>
                              <p:par>
                                <p:cTn id="27" presetID="1" presetClass="exit" presetSubtype="0" fill="hold" grpId="0" nodeType="withEffect">
                                  <p:stCondLst>
                                    <p:cond delay="1000"/>
                                  </p:stCondLst>
                                  <p:childTnLst>
                                    <p:set>
                                      <p:cBhvr>
                                        <p:cTn id="28" dur="1" fill="hold">
                                          <p:stCondLst>
                                            <p:cond delay="0"/>
                                          </p:stCondLst>
                                        </p:cTn>
                                        <p:tgtEl>
                                          <p:spTgt spid="12"/>
                                        </p:tgtEl>
                                        <p:attrNameLst>
                                          <p:attrName>style.visibility</p:attrName>
                                        </p:attrNameLst>
                                      </p:cBhvr>
                                      <p:to>
                                        <p:strVal val="hidden"/>
                                      </p:to>
                                    </p:set>
                                  </p:childTnLst>
                                </p:cTn>
                              </p:par>
                            </p:childTnLst>
                          </p:cTn>
                        </p:par>
                        <p:par>
                          <p:cTn id="29" fill="hold">
                            <p:stCondLst>
                              <p:cond delay="1000"/>
                            </p:stCondLst>
                            <p:childTnLst>
                              <p:par>
                                <p:cTn id="30" presetID="1" presetClass="exit" presetSubtype="0" fill="hold" grpId="0" nodeType="afterEffect">
                                  <p:stCondLst>
                                    <p:cond delay="1000"/>
                                  </p:stCondLst>
                                  <p:childTnLst>
                                    <p:set>
                                      <p:cBhvr>
                                        <p:cTn id="31" dur="1" fill="hold">
                                          <p:stCondLst>
                                            <p:cond delay="0"/>
                                          </p:stCondLst>
                                        </p:cTn>
                                        <p:tgtEl>
                                          <p:spTgt spid="13"/>
                                        </p:tgtEl>
                                        <p:attrNameLst>
                                          <p:attrName>style.visibility</p:attrName>
                                        </p:attrNameLst>
                                      </p:cBhvr>
                                      <p:to>
                                        <p:strVal val="hidden"/>
                                      </p:to>
                                    </p:set>
                                  </p:childTnLst>
                                </p:cTn>
                              </p:par>
                              <p:par>
                                <p:cTn id="32" presetID="1" presetClass="exit" presetSubtype="0" fill="hold" nodeType="withEffect">
                                  <p:stCondLst>
                                    <p:cond delay="1000"/>
                                  </p:stCondLst>
                                  <p:childTnLst>
                                    <p:set>
                                      <p:cBhvr>
                                        <p:cTn id="33" dur="1" fill="hold">
                                          <p:stCondLst>
                                            <p:cond delay="0"/>
                                          </p:stCondLst>
                                        </p:cTn>
                                        <p:tgtEl>
                                          <p:spTgt spid="14"/>
                                        </p:tgtEl>
                                        <p:attrNameLst>
                                          <p:attrName>style.visibility</p:attrName>
                                        </p:attrNameLst>
                                      </p:cBhvr>
                                      <p:to>
                                        <p:strVal val="hidden"/>
                                      </p:to>
                                    </p:set>
                                  </p:childTnLst>
                                </p:cTn>
                              </p:par>
                            </p:childTnLst>
                          </p:cTn>
                        </p:par>
                        <p:par>
                          <p:cTn id="34" fill="hold">
                            <p:stCondLst>
                              <p:cond delay="2000"/>
                            </p:stCondLst>
                            <p:childTnLst>
                              <p:par>
                                <p:cTn id="35" presetID="1" presetClass="exit" presetSubtype="0" fill="hold" grpId="0" nodeType="afterEffect">
                                  <p:stCondLst>
                                    <p:cond delay="1000"/>
                                  </p:stCondLst>
                                  <p:childTnLst>
                                    <p:set>
                                      <p:cBhvr>
                                        <p:cTn id="36" dur="1" fill="hold">
                                          <p:stCondLst>
                                            <p:cond delay="0"/>
                                          </p:stCondLst>
                                        </p:cTn>
                                        <p:tgtEl>
                                          <p:spTgt spid="15"/>
                                        </p:tgtEl>
                                        <p:attrNameLst>
                                          <p:attrName>style.visibility</p:attrName>
                                        </p:attrNameLst>
                                      </p:cBhvr>
                                      <p:to>
                                        <p:strVal val="hidden"/>
                                      </p:to>
                                    </p:set>
                                  </p:childTnLst>
                                </p:cTn>
                              </p:par>
                              <p:par>
                                <p:cTn id="37" presetID="1" presetClass="exit" presetSubtype="0" fill="hold" nodeType="withEffect">
                                  <p:stCondLst>
                                    <p:cond delay="1000"/>
                                  </p:stCondLst>
                                  <p:childTnLst>
                                    <p:set>
                                      <p:cBhvr>
                                        <p:cTn id="38" dur="1" fill="hold">
                                          <p:stCondLst>
                                            <p:cond delay="0"/>
                                          </p:stCondLst>
                                        </p:cTn>
                                        <p:tgtEl>
                                          <p:spTgt spid="16"/>
                                        </p:tgtEl>
                                        <p:attrNameLst>
                                          <p:attrName>style.visibility</p:attrName>
                                        </p:attrNameLst>
                                      </p:cBhvr>
                                      <p:to>
                                        <p:strVal val="hidden"/>
                                      </p:to>
                                    </p:set>
                                  </p:childTnLst>
                                </p:cTn>
                              </p:par>
                            </p:childTnLst>
                          </p:cTn>
                        </p:par>
                        <p:par>
                          <p:cTn id="39" fill="hold">
                            <p:stCondLst>
                              <p:cond delay="3000"/>
                            </p:stCondLst>
                            <p:childTnLst>
                              <p:par>
                                <p:cTn id="40" presetID="1" presetClass="exit" presetSubtype="0" fill="hold" grpId="0" nodeType="afterEffect">
                                  <p:stCondLst>
                                    <p:cond delay="1000"/>
                                  </p:stCondLst>
                                  <p:childTnLst>
                                    <p:set>
                                      <p:cBhvr>
                                        <p:cTn id="41" dur="1" fill="hold">
                                          <p:stCondLst>
                                            <p:cond delay="0"/>
                                          </p:stCondLst>
                                        </p:cTn>
                                        <p:tgtEl>
                                          <p:spTgt spid="17"/>
                                        </p:tgtEl>
                                        <p:attrNameLst>
                                          <p:attrName>style.visibility</p:attrName>
                                        </p:attrNameLst>
                                      </p:cBhvr>
                                      <p:to>
                                        <p:strVal val="hidden"/>
                                      </p:to>
                                    </p:set>
                                  </p:childTnLst>
                                </p:cTn>
                              </p:par>
                              <p:par>
                                <p:cTn id="42" presetID="1" presetClass="exit" presetSubtype="0" fill="hold" nodeType="withEffect">
                                  <p:stCondLst>
                                    <p:cond delay="1000"/>
                                  </p:stCondLst>
                                  <p:childTnLst>
                                    <p:set>
                                      <p:cBhvr>
                                        <p:cTn id="43" dur="1" fill="hold">
                                          <p:stCondLst>
                                            <p:cond delay="0"/>
                                          </p:stCondLst>
                                        </p:cTn>
                                        <p:tgtEl>
                                          <p:spTgt spid="18"/>
                                        </p:tgtEl>
                                        <p:attrNameLst>
                                          <p:attrName>style.visibility</p:attrName>
                                        </p:attrNameLst>
                                      </p:cBhvr>
                                      <p:to>
                                        <p:strVal val="hidden"/>
                                      </p:to>
                                    </p:set>
                                  </p:childTnLst>
                                </p:cTn>
                              </p:par>
                            </p:childTnLst>
                          </p:cTn>
                        </p:par>
                        <p:par>
                          <p:cTn id="44" fill="hold">
                            <p:stCondLst>
                              <p:cond delay="4000"/>
                            </p:stCondLst>
                            <p:childTnLst>
                              <p:par>
                                <p:cTn id="45" presetID="10" presetClass="exit" presetSubtype="0" fill="hold" grpId="0" nodeType="afterEffect">
                                  <p:stCondLst>
                                    <p:cond delay="1000"/>
                                  </p:stCondLst>
                                  <p:childTnLst>
                                    <p:animEffect transition="out" filter="fade">
                                      <p:cBhvr>
                                        <p:cTn id="46" dur="1000"/>
                                        <p:tgtEl>
                                          <p:spTgt spid="19"/>
                                        </p:tgtEl>
                                      </p:cBhvr>
                                    </p:animEffect>
                                    <p:set>
                                      <p:cBhvr>
                                        <p:cTn id="47" dur="1" fill="hold">
                                          <p:stCondLst>
                                            <p:cond delay="999"/>
                                          </p:stCondLst>
                                        </p:cTn>
                                        <p:tgtEl>
                                          <p:spTgt spid="19"/>
                                        </p:tgtEl>
                                        <p:attrNameLst>
                                          <p:attrName>style.visibility</p:attrName>
                                        </p:attrNameLst>
                                      </p:cBhvr>
                                      <p:to>
                                        <p:strVal val="hidden"/>
                                      </p:to>
                                    </p:set>
                                  </p:childTnLst>
                                  <p:subTnLst>
                                    <p:audio>
                                      <p:cMediaNode>
                                        <p:cTn display="0" masterRel="sameClick">
                                          <p:stCondLst>
                                            <p:cond evt="begin" delay="0">
                                              <p:tn val="45"/>
                                            </p:cond>
                                          </p:stCondLst>
                                          <p:endCondLst>
                                            <p:cond evt="onStopAudio" delay="0">
                                              <p:tgtEl>
                                                <p:sldTgt/>
                                              </p:tgtEl>
                                            </p:cond>
                                          </p:endCondLst>
                                        </p:cTn>
                                        <p:tgtEl>
                                          <p:sndTgt r:embed="rId1" name="Ra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5" grpId="0" animBg="1"/>
      <p:bldP spid="15" grpId="1" animBg="1"/>
      <p:bldP spid="16" grpId="0" animBg="1"/>
      <p:bldP spid="17" grpId="0" animBg="1"/>
      <p:bldP spid="17" grpId="1" animBg="1"/>
      <p:bldP spid="18" grpId="0" animBg="1"/>
      <p:bldP spid="19" grpId="0" animBg="1"/>
      <p:bldP spid="19" grpId="1" animBg="1"/>
      <p:bldP spid="2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5515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116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Page">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7BAE28F-9C1B-478C-9671-25EF47BA03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9156" y="5524454"/>
            <a:ext cx="2443489" cy="1147549"/>
          </a:xfrm>
          <a:prstGeom prst="rect">
            <a:avLst/>
          </a:prstGeom>
        </p:spPr>
      </p:pic>
      <p:pic>
        <p:nvPicPr>
          <p:cNvPr id="12" name="pasted-image.pdf" descr="pasted-image.pdf">
            <a:extLst>
              <a:ext uri="{FF2B5EF4-FFF2-40B4-BE49-F238E27FC236}">
                <a16:creationId xmlns:a16="http://schemas.microsoft.com/office/drawing/2014/main" id="{A1F5E682-D7A1-4ECB-9A40-24E8D65E13CF}"/>
              </a:ext>
            </a:extLst>
          </p:cNvPr>
          <p:cNvPicPr>
            <a:picLocks noChangeAspect="1"/>
          </p:cNvPicPr>
          <p:nvPr userDrawn="1"/>
        </p:nvPicPr>
        <p:blipFill>
          <a:blip r:embed="rId4">
            <a:extLst/>
          </a:blip>
          <a:stretch>
            <a:fillRect/>
          </a:stretch>
        </p:blipFill>
        <p:spPr>
          <a:xfrm>
            <a:off x="2783005" y="5837843"/>
            <a:ext cx="66421" cy="406402"/>
          </a:xfrm>
          <a:prstGeom prst="rect">
            <a:avLst/>
          </a:prstGeom>
          <a:ln w="12700">
            <a:miter lim="400000"/>
          </a:ln>
        </p:spPr>
      </p:pic>
      <p:sp>
        <p:nvSpPr>
          <p:cNvPr id="13" name="Page">
            <a:extLst>
              <a:ext uri="{FF2B5EF4-FFF2-40B4-BE49-F238E27FC236}">
                <a16:creationId xmlns:a16="http://schemas.microsoft.com/office/drawing/2014/main" id="{69BCBE7B-32EB-4CBD-BBBD-7F8F619CDAB0}"/>
              </a:ext>
            </a:extLst>
          </p:cNvPr>
          <p:cNvSpPr txBox="1"/>
          <p:nvPr userDrawn="1"/>
        </p:nvSpPr>
        <p:spPr>
          <a:xfrm>
            <a:off x="2858103" y="5659813"/>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17" name="Title Text">
            <a:extLst>
              <a:ext uri="{FF2B5EF4-FFF2-40B4-BE49-F238E27FC236}">
                <a16:creationId xmlns:a16="http://schemas.microsoft.com/office/drawing/2014/main" id="{3EE5515F-4EC8-49AB-B7E2-8E5E6A1F8E0E}"/>
              </a:ext>
            </a:extLst>
          </p:cNvPr>
          <p:cNvSpPr txBox="1">
            <a:spLocks noGrp="1"/>
          </p:cNvSpPr>
          <p:nvPr>
            <p:ph type="title"/>
          </p:nvPr>
        </p:nvSpPr>
        <p:spPr>
          <a:xfrm>
            <a:off x="381000" y="381000"/>
            <a:ext cx="3433046" cy="1071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lvl1pPr>
              <a:defRPr b="1">
                <a:solidFill>
                  <a:schemeClr val="tx2"/>
                </a:solidFill>
                <a:latin typeface="Open Sans Regular"/>
              </a:defRPr>
            </a:lvl1pPr>
          </a:lstStyle>
          <a:p>
            <a:r>
              <a:rPr dirty="0"/>
              <a:t>Title Text</a:t>
            </a:r>
          </a:p>
        </p:txBody>
      </p:sp>
      <p:sp>
        <p:nvSpPr>
          <p:cNvPr id="19" name="Body Level One…">
            <a:extLst>
              <a:ext uri="{FF2B5EF4-FFF2-40B4-BE49-F238E27FC236}">
                <a16:creationId xmlns:a16="http://schemas.microsoft.com/office/drawing/2014/main" id="{34F3DF8D-E114-4334-B11B-223B8DA38D7E}"/>
              </a:ext>
            </a:extLst>
          </p:cNvPr>
          <p:cNvSpPr txBox="1">
            <a:spLocks noGrp="1"/>
          </p:cNvSpPr>
          <p:nvPr>
            <p:ph idx="1" hasCustomPrompt="1"/>
          </p:nvPr>
        </p:nvSpPr>
        <p:spPr>
          <a:xfrm>
            <a:off x="731367" y="1616600"/>
            <a:ext cx="5054561" cy="2802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lvl1pPr>
              <a:defRPr sz="4000">
                <a:latin typeface="Open Sans Regular"/>
              </a:defRPr>
            </a:lvl1pPr>
            <a:lvl2pPr>
              <a:defRPr sz="3600">
                <a:latin typeface="Open Sans Regular"/>
              </a:defRPr>
            </a:lvl2pPr>
            <a:lvl3pPr>
              <a:defRPr>
                <a:latin typeface="Open Sans Regular"/>
              </a:defRPr>
            </a:lvl3pPr>
            <a:lvl4pPr>
              <a:defRPr>
                <a:latin typeface="Open Sans Regular"/>
              </a:defRPr>
            </a:lvl4pPr>
            <a:lvl5pPr>
              <a:defRPr>
                <a:latin typeface="Open Sans Regular"/>
              </a:defRPr>
            </a:lvl5pPr>
          </a:lstStyle>
          <a:p>
            <a:r>
              <a:rPr dirty="0"/>
              <a:t>Body Level One</a:t>
            </a:r>
          </a:p>
          <a:p>
            <a:pPr lvl="1"/>
            <a:r>
              <a:rPr dirty="0"/>
              <a:t>Body Level Two</a:t>
            </a:r>
          </a:p>
        </p:txBody>
      </p:sp>
      <p:sp>
        <p:nvSpPr>
          <p:cNvPr id="15" name="Slide Number">
            <a:extLst>
              <a:ext uri="{FF2B5EF4-FFF2-40B4-BE49-F238E27FC236}">
                <a16:creationId xmlns:a16="http://schemas.microsoft.com/office/drawing/2014/main" id="{0E33D9F5-2B92-40B3-9730-F9E05F9DF414}"/>
              </a:ext>
            </a:extLst>
          </p:cNvPr>
          <p:cNvSpPr txBox="1">
            <a:spLocks noGrp="1"/>
          </p:cNvSpPr>
          <p:nvPr>
            <p:ph type="sldNum" sz="quarter" idx="2"/>
          </p:nvPr>
        </p:nvSpPr>
        <p:spPr>
          <a:xfrm>
            <a:off x="3016608" y="5948071"/>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45797982"/>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FD5DE4-68D8-42E0-9801-B8E6ED0FCD6A}"/>
              </a:ext>
            </a:extLst>
          </p:cNvPr>
          <p:cNvSpPr/>
          <p:nvPr userDrawn="1"/>
        </p:nvSpPr>
        <p:spPr bwMode="auto">
          <a:xfrm>
            <a:off x="0" y="0"/>
            <a:ext cx="12192000" cy="68580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endParaRPr>
          </a:p>
        </p:txBody>
      </p:sp>
      <p:pic>
        <p:nvPicPr>
          <p:cNvPr id="4" name="Graphic 3">
            <a:extLst>
              <a:ext uri="{FF2B5EF4-FFF2-40B4-BE49-F238E27FC236}">
                <a16:creationId xmlns:a16="http://schemas.microsoft.com/office/drawing/2014/main" id="{EC4E8CE5-9CB9-45B9-80E6-EECB6D577628}"/>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20738" y="394704"/>
            <a:ext cx="4129034" cy="1939141"/>
          </a:xfrm>
          <a:prstGeom prst="rect">
            <a:avLst/>
          </a:prstGeom>
        </p:spPr>
      </p:pic>
      <p:sp>
        <p:nvSpPr>
          <p:cNvPr id="14" name="Title Text"/>
          <p:cNvSpPr txBox="1">
            <a:spLocks noGrp="1"/>
          </p:cNvSpPr>
          <p:nvPr>
            <p:ph type="title"/>
          </p:nvPr>
        </p:nvSpPr>
        <p:spPr>
          <a:xfrm>
            <a:off x="5006324" y="807722"/>
            <a:ext cx="5238240" cy="837192"/>
          </a:xfrm>
          <a:prstGeom prst="rect">
            <a:avLst/>
          </a:prstGeom>
        </p:spPr>
        <p:txBody>
          <a:bodyPr anchor="t"/>
          <a:lstStyle>
            <a:lvl1pPr algn="l">
              <a:defRPr sz="5625"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4">
            <a:extLst/>
          </a:blip>
          <a:stretch>
            <a:fillRect/>
          </a:stretch>
        </p:blipFill>
        <p:spPr>
          <a:xfrm>
            <a:off x="4770510" y="800104"/>
            <a:ext cx="106290" cy="2781296"/>
          </a:xfrm>
          <a:prstGeom prst="rect">
            <a:avLst/>
          </a:prstGeom>
          <a:ln w="12700">
            <a:miter lim="400000"/>
          </a:ln>
        </p:spPr>
      </p:pic>
      <p:sp>
        <p:nvSpPr>
          <p:cNvPr id="18" name="Slide Number"/>
          <p:cNvSpPr txBox="1">
            <a:spLocks noGrp="1"/>
          </p:cNvSpPr>
          <p:nvPr>
            <p:ph type="sldNum" sz="quarter" idx="2"/>
          </p:nvPr>
        </p:nvSpPr>
        <p:spPr>
          <a:xfrm>
            <a:off x="6090049" y="6505278"/>
            <a:ext cx="277261" cy="274159"/>
          </a:xfrm>
          <a:prstGeom prst="rect">
            <a:avLst/>
          </a:prstGeom>
        </p:spPr>
        <p:txBody>
          <a:bodyPr/>
          <a:lstStyle/>
          <a:p>
            <a:fld id="{86CB4B4D-7CA3-9044-876B-883B54F8677D}" type="slidenum">
              <a:rPr/>
              <a:t>‹#›</a:t>
            </a:fld>
            <a:endParaRPr dirty="0"/>
          </a:p>
        </p:txBody>
      </p:sp>
    </p:spTree>
    <p:extLst>
      <p:ext uri="{BB962C8B-B14F-4D97-AF65-F5344CB8AC3E}">
        <p14:creationId xmlns:p14="http://schemas.microsoft.com/office/powerpoint/2010/main" val="384371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9366593-51ED-48F8-BA4E-9A562A0FA74B}"/>
              </a:ext>
            </a:extLst>
          </p:cNvPr>
          <p:cNvSpPr/>
          <p:nvPr userDrawn="1"/>
        </p:nvSpPr>
        <p:spPr bwMode="auto">
          <a:xfrm>
            <a:off x="2599107" y="0"/>
            <a:ext cx="9592893" cy="690309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endParaRPr>
          </a:p>
        </p:txBody>
      </p:sp>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792" y="-4992"/>
            <a:ext cx="4466817" cy="6903099"/>
          </a:xfrm>
          <a:prstGeom prst="rect">
            <a:avLst/>
          </a:prstGeom>
          <a:ln>
            <a:noFill/>
          </a:ln>
        </p:spPr>
      </p:pic>
      <p:pic>
        <p:nvPicPr>
          <p:cNvPr id="4" name="Picture 3">
            <a:extLst>
              <a:ext uri="{FF2B5EF4-FFF2-40B4-BE49-F238E27FC236}">
                <a16:creationId xmlns:a16="http://schemas.microsoft.com/office/drawing/2014/main" id="{3CA1C68E-C536-44DD-814E-6A2ED7CF62E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8960" y="5964482"/>
            <a:ext cx="1588255" cy="737745"/>
          </a:xfrm>
          <a:prstGeom prst="rect">
            <a:avLst/>
          </a:prstGeom>
        </p:spPr>
      </p:pic>
      <p:sp>
        <p:nvSpPr>
          <p:cNvPr id="35" name="Title Text"/>
          <p:cNvSpPr txBox="1">
            <a:spLocks noGrp="1"/>
          </p:cNvSpPr>
          <p:nvPr>
            <p:ph type="title"/>
          </p:nvPr>
        </p:nvSpPr>
        <p:spPr>
          <a:xfrm>
            <a:off x="4472839" y="1151930"/>
            <a:ext cx="6528536" cy="794742"/>
          </a:xfrm>
          <a:prstGeom prst="rect">
            <a:avLst/>
          </a:prstGeom>
        </p:spPr>
        <p:txBody>
          <a:bodyPr anchor="t"/>
          <a:lstStyle>
            <a:lvl1pPr>
              <a:defRPr b="1">
                <a:solidFill>
                  <a:schemeClr val="tx2"/>
                </a:solidFill>
                <a:latin typeface="Open Sans Regular"/>
              </a:defRPr>
            </a:lvl1pPr>
          </a:lstStyle>
          <a:p>
            <a:r>
              <a:rPr dirty="0"/>
              <a:t>Title Text</a:t>
            </a:r>
          </a:p>
        </p:txBody>
      </p:sp>
      <p:sp>
        <p:nvSpPr>
          <p:cNvPr id="36" name="Body Level One…"/>
          <p:cNvSpPr txBox="1">
            <a:spLocks noGrp="1"/>
          </p:cNvSpPr>
          <p:nvPr>
            <p:ph type="body" sz="half" idx="1"/>
          </p:nvPr>
        </p:nvSpPr>
        <p:spPr>
          <a:xfrm>
            <a:off x="4687952" y="2321927"/>
            <a:ext cx="6692654" cy="3397050"/>
          </a:xfrm>
          <a:prstGeom prst="rect">
            <a:avLst/>
          </a:prstGeom>
        </p:spPr>
        <p:txBody>
          <a:bodyPr anchor="t"/>
          <a:lstStyle>
            <a:lvl1pPr marL="401822" indent="-401822">
              <a:buSzTx/>
              <a:buFont typeface="Arial" panose="020B0604020202020204" pitchFamily="34" charset="0"/>
              <a:buChar char="•"/>
              <a:defRPr>
                <a:solidFill>
                  <a:schemeClr val="tx2">
                    <a:lumMod val="50000"/>
                  </a:schemeClr>
                </a:solidFill>
                <a:latin typeface="Open Sans Regular"/>
              </a:defRPr>
            </a:lvl1pPr>
            <a:lvl2pPr marL="401822" indent="-401822">
              <a:buSzTx/>
              <a:buFont typeface="Arial" panose="020B0604020202020204" pitchFamily="34" charset="0"/>
              <a:buChar char="•"/>
              <a:defRPr>
                <a:solidFill>
                  <a:schemeClr val="tx2">
                    <a:lumMod val="50000"/>
                  </a:schemeClr>
                </a:solidFill>
                <a:latin typeface="Open Sans Regular"/>
              </a:defRPr>
            </a:lvl2pPr>
            <a:lvl3pPr marL="401822" indent="-401822">
              <a:buSzTx/>
              <a:buFont typeface="Arial" panose="020B0604020202020204" pitchFamily="34" charset="0"/>
              <a:buChar char="•"/>
              <a:defRPr>
                <a:solidFill>
                  <a:schemeClr val="tx2">
                    <a:lumMod val="50000"/>
                  </a:schemeClr>
                </a:solidFill>
                <a:latin typeface="Open Sans Regular"/>
              </a:defRPr>
            </a:lvl3pPr>
            <a:lvl4pPr marL="401822" indent="-401822">
              <a:buSzTx/>
              <a:buFont typeface="Arial" panose="020B0604020202020204" pitchFamily="34" charset="0"/>
              <a:buChar char="•"/>
              <a:defRPr>
                <a:solidFill>
                  <a:schemeClr val="tx2">
                    <a:lumMod val="50000"/>
                  </a:schemeClr>
                </a:solidFill>
                <a:latin typeface="Open Sans Regular"/>
              </a:defRPr>
            </a:lvl4pPr>
            <a:lvl5pPr marL="401822" indent="-401822">
              <a:buSzTx/>
              <a:buFont typeface="Arial" panose="020B0604020202020204" pitchFamily="34" charset="0"/>
              <a:buChar char="•"/>
              <a:defRPr>
                <a:solidFill>
                  <a:schemeClr val="tx2">
                    <a:lumMod val="50000"/>
                  </a:schemeClr>
                </a:solidFill>
                <a:latin typeface="Open Sans Regular"/>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391980" y="1256370"/>
            <a:ext cx="3113735" cy="16301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r>
              <a:rPr kumimoji="0" lang="en-US" sz="5062"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160729" marR="0" indent="0" algn="ctr" defTabSz="410751" rtl="0" fontAlgn="auto" latinLnBrk="0" hangingPunct="0">
              <a:lnSpc>
                <a:spcPct val="100000"/>
              </a:lnSpc>
              <a:spcBef>
                <a:spcPts val="0"/>
              </a:spcBef>
              <a:spcAft>
                <a:spcPts val="0"/>
              </a:spcAft>
              <a:buClrTx/>
              <a:buSzTx/>
              <a:buFontTx/>
              <a:buNone/>
              <a:tabLst/>
            </a:pPr>
            <a:r>
              <a:rPr kumimoji="0" lang="en-US" sz="5062" b="1" i="0" u="none" strike="noStrike" cap="none" spc="0" normalizeH="0" baseline="0" dirty="0">
                <a:ln>
                  <a:noFill/>
                </a:ln>
                <a:solidFill>
                  <a:schemeClr val="bg1"/>
                </a:solidFill>
                <a:effectLst/>
                <a:uFillTx/>
                <a:latin typeface="Open Sans Regular"/>
                <a:ea typeface="Open Sans Regular"/>
                <a:cs typeface="Open Sans Regular"/>
                <a:sym typeface="Open Sans Regular"/>
              </a:rPr>
              <a:t> objectives</a:t>
            </a:r>
          </a:p>
        </p:txBody>
      </p:sp>
      <p:sp>
        <p:nvSpPr>
          <p:cNvPr id="11" name="Oval 10">
            <a:extLst>
              <a:ext uri="{FF2B5EF4-FFF2-40B4-BE49-F238E27FC236}">
                <a16:creationId xmlns:a16="http://schemas.microsoft.com/office/drawing/2014/main" id="{BA8CD374-DE7D-43EA-9F94-1DD0DF2811CA}"/>
              </a:ext>
            </a:extLst>
          </p:cNvPr>
          <p:cNvSpPr/>
          <p:nvPr userDrawn="1"/>
        </p:nvSpPr>
        <p:spPr>
          <a:xfrm>
            <a:off x="3144270" y="3552710"/>
            <a:ext cx="421920" cy="418797"/>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991155" y="3890925"/>
            <a:ext cx="383867"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2112917" y="3927757"/>
            <a:ext cx="464910"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164063" y="3335047"/>
            <a:ext cx="464910"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007894" y="190674"/>
            <a:ext cx="448171" cy="457848"/>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180803" y="659488"/>
            <a:ext cx="448170" cy="416487"/>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85215" y="4381531"/>
            <a:ext cx="368794"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1993143" y="4874128"/>
            <a:ext cx="368794"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1516364" y="5758214"/>
            <a:ext cx="367704"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2833831" y="5532133"/>
            <a:ext cx="368794"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3735588" y="4266280"/>
            <a:ext cx="343434" cy="383159"/>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261269" y="5433063"/>
            <a:ext cx="367704"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3039567" y="4616056"/>
            <a:ext cx="368794"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006228" y="4874128"/>
            <a:ext cx="368794" cy="37535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ctr" defTabSz="410751" rtl="0" fontAlgn="auto" latinLnBrk="0" hangingPunct="0">
              <a:lnSpc>
                <a:spcPct val="100000"/>
              </a:lnSpc>
              <a:spcBef>
                <a:spcPts val="0"/>
              </a:spcBef>
              <a:spcAft>
                <a:spcPts val="0"/>
              </a:spcAft>
              <a:buClrTx/>
              <a:buSzTx/>
              <a:buFontTx/>
              <a:buNone/>
              <a:tabLst/>
            </a:pPr>
            <a:endParaRPr kumimoji="0" lang="en-US" sz="1266"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4267371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B8E5037-98FB-45C9-AD58-653D3E60DD29}"/>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16332" y="2474600"/>
            <a:ext cx="3473717" cy="1631381"/>
          </a:xfrm>
          <a:prstGeom prst="rect">
            <a:avLst/>
          </a:prstGeom>
        </p:spPr>
      </p:pic>
      <p:pic>
        <p:nvPicPr>
          <p:cNvPr id="107" name="pasted-image.pdf" descr="pasted-image.pdf"/>
          <p:cNvPicPr>
            <a:picLocks noChangeAspect="1"/>
          </p:cNvPicPr>
          <p:nvPr/>
        </p:nvPicPr>
        <p:blipFill>
          <a:blip r:embed="rId4">
            <a:extLst/>
          </a:blip>
          <a:stretch>
            <a:fillRect/>
          </a:stretch>
        </p:blipFill>
        <p:spPr>
          <a:xfrm>
            <a:off x="6364159" y="2796094"/>
            <a:ext cx="82809" cy="837192"/>
          </a:xfrm>
          <a:prstGeom prst="rect">
            <a:avLst/>
          </a:prstGeom>
          <a:ln w="12700">
            <a:miter lim="400000"/>
          </a:ln>
        </p:spPr>
      </p:pic>
      <p:sp>
        <p:nvSpPr>
          <p:cNvPr id="108" name="You"/>
          <p:cNvSpPr txBox="1"/>
          <p:nvPr/>
        </p:nvSpPr>
        <p:spPr>
          <a:xfrm>
            <a:off x="6794533" y="3070380"/>
            <a:ext cx="4979432" cy="788677"/>
          </a:xfrm>
          <a:prstGeom prst="rect">
            <a:avLst/>
          </a:prstGeom>
          <a:ln w="12700">
            <a:miter lim="400000"/>
          </a:ln>
          <a:extLst>
            <a:ext uri="{C572A759-6A51-4108-AA02-DFA0A04FC94B}">
              <ma14:wrappingTextBoxFlag xmlns="" xmlns:ma14="http://schemas.microsoft.com/office/mac/drawingml/2011/main" val="1"/>
            </a:ext>
          </a:extLst>
        </p:spPr>
        <p:txBody>
          <a:bodyPr lIns="47625" tIns="47625" rIns="47625" bIns="47625" anchor="ctr">
            <a:spAutoFit/>
          </a:bodyPr>
          <a:lstStyle>
            <a:lvl1pPr algn="l">
              <a:defRPr sz="4800" cap="all">
                <a:solidFill>
                  <a:srgbClr val="00A585"/>
                </a:solidFill>
                <a:latin typeface="Open Sans Bold"/>
                <a:ea typeface="Open Sans Bold"/>
                <a:cs typeface="Open Sans Bold"/>
                <a:sym typeface="Open Sans Bold"/>
              </a:defRPr>
            </a:lvl1pPr>
          </a:lstStyle>
          <a:p>
            <a:r>
              <a:rPr sz="4500" dirty="0"/>
              <a:t>You</a:t>
            </a:r>
          </a:p>
        </p:txBody>
      </p:sp>
      <p:sp>
        <p:nvSpPr>
          <p:cNvPr id="109" name="Thank"/>
          <p:cNvSpPr txBox="1"/>
          <p:nvPr/>
        </p:nvSpPr>
        <p:spPr>
          <a:xfrm>
            <a:off x="6746907" y="2501616"/>
            <a:ext cx="5164629" cy="961802"/>
          </a:xfrm>
          <a:prstGeom prst="rect">
            <a:avLst/>
          </a:prstGeom>
          <a:ln w="12700">
            <a:miter lim="400000"/>
          </a:ln>
          <a:extLst>
            <a:ext uri="{C572A759-6A51-4108-AA02-DFA0A04FC94B}">
              <ma14:wrappingTextBoxFlag xmlns="" xmlns:ma14="http://schemas.microsoft.com/office/mac/drawingml/2011/main" val="1"/>
            </a:ext>
          </a:extLst>
        </p:spPr>
        <p:txBody>
          <a:bodyPr lIns="47625" tIns="47625" rIns="47625" bIns="47625" anchor="ctr">
            <a:spAutoFit/>
          </a:bodyPr>
          <a:lstStyle>
            <a:lvl1pPr algn="l">
              <a:defRPr sz="6000" cap="all">
                <a:solidFill>
                  <a:srgbClr val="000000"/>
                </a:solidFill>
                <a:latin typeface="Open Sans Light"/>
                <a:ea typeface="Open Sans Light"/>
                <a:cs typeface="Open Sans Light"/>
                <a:sym typeface="Open Sans Light"/>
              </a:defRPr>
            </a:lvl1pPr>
          </a:lstStyle>
          <a:p>
            <a:r>
              <a:rPr sz="5625" dirty="0"/>
              <a:t>Thank</a:t>
            </a:r>
          </a:p>
        </p:txBody>
      </p:sp>
      <p:sp>
        <p:nvSpPr>
          <p:cNvPr id="110" name="Slide Number"/>
          <p:cNvSpPr txBox="1">
            <a:spLocks noGrp="1"/>
          </p:cNvSpPr>
          <p:nvPr>
            <p:ph type="sldNum" sz="quarter" idx="2"/>
          </p:nvPr>
        </p:nvSpPr>
        <p:spPr>
          <a:xfrm>
            <a:off x="6090049" y="6505278"/>
            <a:ext cx="277261" cy="274159"/>
          </a:xfrm>
          <a:prstGeom prst="rect">
            <a:avLst/>
          </a:prstGeom>
        </p:spPr>
        <p:txBody>
          <a:bodyPr/>
          <a:lstStyle/>
          <a:p>
            <a:fld id="{86CB4B4D-7CA3-9044-876B-883B54F8677D}" type="slidenum">
              <a:rPr/>
              <a:t>‹#›</a:t>
            </a:fld>
            <a:endParaRPr dirty="0"/>
          </a:p>
        </p:txBody>
      </p:sp>
    </p:spTree>
    <p:extLst>
      <p:ext uri="{BB962C8B-B14F-4D97-AF65-F5344CB8AC3E}">
        <p14:creationId xmlns:p14="http://schemas.microsoft.com/office/powerpoint/2010/main" val="2926247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5488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3.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audio" Target="../media/audio2.bin"/><Relationship Id="rId2" Type="http://schemas.openxmlformats.org/officeDocument/2006/relationships/slideLayout" Target="../slideLayouts/slideLayout2.xml"/><Relationship Id="rId16" Type="http://schemas.openxmlformats.org/officeDocument/2006/relationships/audio" Target="../media/audio4.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audio" Target="../media/audio1.wav"/><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slide" Target="../slides/slide15.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4D32A13-4095-4C97-A9E2-3D80060E013D}"/>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367333" y="5907576"/>
            <a:ext cx="1718026" cy="798024"/>
          </a:xfrm>
          <a:prstGeom prst="rect">
            <a:avLst/>
          </a:prstGeom>
        </p:spPr>
      </p:pic>
      <p:grpSp>
        <p:nvGrpSpPr>
          <p:cNvPr id="1031" name="Group 20"/>
          <p:cNvGrpSpPr>
            <a:grpSpLocks/>
          </p:cNvGrpSpPr>
          <p:nvPr userDrawn="1"/>
        </p:nvGrpSpPr>
        <p:grpSpPr bwMode="auto">
          <a:xfrm>
            <a:off x="9347201" y="6172200"/>
            <a:ext cx="2406652" cy="534988"/>
            <a:chOff x="7010399" y="6172200"/>
            <a:chExt cx="1804989" cy="534544"/>
          </a:xfrm>
        </p:grpSpPr>
        <p:sp>
          <p:nvSpPr>
            <p:cNvPr id="22" name="Text Box 63"/>
            <p:cNvSpPr txBox="1">
              <a:spLocks noChangeArrowheads="1"/>
            </p:cNvSpPr>
            <p:nvPr/>
          </p:nvSpPr>
          <p:spPr bwMode="auto">
            <a:xfrm>
              <a:off x="7467600" y="6491023"/>
              <a:ext cx="533400" cy="215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spcBef>
                  <a:spcPct val="50000"/>
                </a:spcBef>
                <a:defRPr/>
              </a:pPr>
              <a:r>
                <a:rPr lang="en-US" altLang="en-US" sz="800" b="1" dirty="0">
                  <a:solidFill>
                    <a:schemeClr val="bg1"/>
                  </a:solidFill>
                  <a:effectLst/>
                </a:rPr>
                <a:t>Cheer</a:t>
              </a:r>
            </a:p>
          </p:txBody>
        </p:sp>
        <p:sp>
          <p:nvSpPr>
            <p:cNvPr id="23" name="Text Box 64"/>
            <p:cNvSpPr txBox="1">
              <a:spLocks noChangeArrowheads="1"/>
            </p:cNvSpPr>
            <p:nvPr/>
          </p:nvSpPr>
          <p:spPr bwMode="auto">
            <a:xfrm>
              <a:off x="8229600" y="6491023"/>
              <a:ext cx="585788" cy="214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spcBef>
                  <a:spcPct val="50000"/>
                </a:spcBef>
                <a:defRPr/>
              </a:pPr>
              <a:r>
                <a:rPr lang="en-US" altLang="en-US" sz="800" b="1" dirty="0">
                  <a:solidFill>
                    <a:schemeClr val="bg1"/>
                  </a:solidFill>
                  <a:effectLst/>
                </a:rPr>
                <a:t>Silence</a:t>
              </a:r>
            </a:p>
          </p:txBody>
        </p:sp>
        <p:sp>
          <p:nvSpPr>
            <p:cNvPr id="24" name="Text Box 65"/>
            <p:cNvSpPr txBox="1">
              <a:spLocks noChangeArrowheads="1"/>
            </p:cNvSpPr>
            <p:nvPr/>
          </p:nvSpPr>
          <p:spPr bwMode="auto">
            <a:xfrm>
              <a:off x="7010399" y="6491023"/>
              <a:ext cx="541338" cy="215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spcBef>
                  <a:spcPct val="50000"/>
                </a:spcBef>
                <a:defRPr/>
              </a:pPr>
              <a:r>
                <a:rPr lang="en-US" altLang="en-US" sz="800" b="1" dirty="0">
                  <a:solidFill>
                    <a:schemeClr val="bg1"/>
                  </a:solidFill>
                  <a:effectLst/>
                </a:rPr>
                <a:t>Wrong</a:t>
              </a:r>
            </a:p>
          </p:txBody>
        </p:sp>
        <p:sp>
          <p:nvSpPr>
            <p:cNvPr id="26" name="Text Box 69"/>
            <p:cNvSpPr txBox="1">
              <a:spLocks noChangeArrowheads="1"/>
            </p:cNvSpPr>
            <p:nvPr/>
          </p:nvSpPr>
          <p:spPr bwMode="auto">
            <a:xfrm>
              <a:off x="7885113" y="6491023"/>
              <a:ext cx="457200" cy="214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spcBef>
                  <a:spcPct val="50000"/>
                </a:spcBef>
                <a:defRPr/>
              </a:pPr>
              <a:r>
                <a:rPr lang="en-US" altLang="en-US" sz="800" b="1" dirty="0">
                  <a:solidFill>
                    <a:schemeClr val="bg1"/>
                  </a:solidFill>
                  <a:effectLst/>
                </a:rPr>
                <a:t>Boo</a:t>
              </a:r>
            </a:p>
          </p:txBody>
        </p:sp>
        <p:sp>
          <p:nvSpPr>
            <p:cNvPr id="27" name="AutoShape 60">
              <a:hlinkClick r:id="" action="ppaction://noaction" highlightClick="1">
                <a:snd r:embed="rId11" name="cheering1.wav"/>
              </a:hlinkClick>
            </p:cNvPr>
            <p:cNvSpPr>
              <a:spLocks noChangeArrowheads="1"/>
            </p:cNvSpPr>
            <p:nvPr/>
          </p:nvSpPr>
          <p:spPr bwMode="auto">
            <a:xfrm>
              <a:off x="7512050" y="6172200"/>
              <a:ext cx="365125" cy="364822"/>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defRPr/>
              </a:pPr>
              <a:endParaRPr lang="en-US" sz="2400" dirty="0"/>
            </a:p>
          </p:txBody>
        </p:sp>
        <p:sp>
          <p:nvSpPr>
            <p:cNvPr id="28" name="AutoShape 61">
              <a:hlinkClick r:id="" action="ppaction://noaction" highlightClick="1">
                <a:snd r:embed="rId12" name="Buzzer.wav"/>
              </a:hlinkClick>
            </p:cNvPr>
            <p:cNvSpPr>
              <a:spLocks noChangeArrowheads="1"/>
            </p:cNvSpPr>
            <p:nvPr/>
          </p:nvSpPr>
          <p:spPr bwMode="auto">
            <a:xfrm>
              <a:off x="7102475" y="6172200"/>
              <a:ext cx="365125" cy="364822"/>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defRPr/>
              </a:pPr>
              <a:endParaRPr lang="en-US" sz="2400" dirty="0"/>
            </a:p>
          </p:txBody>
        </p:sp>
        <p:sp>
          <p:nvSpPr>
            <p:cNvPr id="29" name="AutoShape 62">
              <a:hlinkClick r:id="" action="ppaction://noaction" highlightClick="1" endSnd="1"/>
            </p:cNvPr>
            <p:cNvSpPr>
              <a:spLocks noChangeArrowheads="1"/>
            </p:cNvSpPr>
            <p:nvPr/>
          </p:nvSpPr>
          <p:spPr bwMode="auto">
            <a:xfrm>
              <a:off x="8328025" y="6172200"/>
              <a:ext cx="365125" cy="364822"/>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defRPr/>
              </a:pPr>
              <a:endParaRPr lang="en-US" sz="2400" dirty="0"/>
            </a:p>
          </p:txBody>
        </p:sp>
        <p:sp>
          <p:nvSpPr>
            <p:cNvPr id="31" name="AutoShape 68">
              <a:hlinkClick r:id="" action="ppaction://noaction" highlightClick="1">
                <a:snd r:embed="rId13" name="boo3.wav"/>
              </a:hlinkClick>
            </p:cNvPr>
            <p:cNvSpPr>
              <a:spLocks noChangeArrowheads="1"/>
            </p:cNvSpPr>
            <p:nvPr/>
          </p:nvSpPr>
          <p:spPr bwMode="auto">
            <a:xfrm>
              <a:off x="7924800" y="6172200"/>
              <a:ext cx="365125" cy="364822"/>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defRPr/>
              </a:pPr>
              <a:endParaRPr lang="en-US" sz="2400" dirty="0"/>
            </a:p>
          </p:txBody>
        </p:sp>
      </p:grpSp>
      <p:pic>
        <p:nvPicPr>
          <p:cNvPr id="1032" name="Picture 2">
            <a:hlinkClick r:id="rId14" action="ppaction://hlinksldjump"/>
          </p:cNvPr>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5691719" y="5986466"/>
            <a:ext cx="76411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63"/>
          <p:cNvSpPr txBox="1">
            <a:spLocks noChangeArrowheads="1"/>
          </p:cNvSpPr>
          <p:nvPr userDrawn="1"/>
        </p:nvSpPr>
        <p:spPr bwMode="auto">
          <a:xfrm>
            <a:off x="8786285" y="6491288"/>
            <a:ext cx="76411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spcBef>
                <a:spcPct val="50000"/>
              </a:spcBef>
              <a:defRPr/>
            </a:pPr>
            <a:r>
              <a:rPr lang="en-US" altLang="en-US" sz="800" b="1" dirty="0">
                <a:solidFill>
                  <a:schemeClr val="bg1"/>
                </a:solidFill>
                <a:effectLst/>
              </a:rPr>
              <a:t>Correct</a:t>
            </a:r>
          </a:p>
        </p:txBody>
      </p:sp>
      <p:sp>
        <p:nvSpPr>
          <p:cNvPr id="18" name="AutoShape 60">
            <a:hlinkClick r:id="" action="ppaction://noaction" highlightClick="1">
              <a:snd r:embed="rId16" name="Ding.wav"/>
            </a:hlinkClick>
          </p:cNvPr>
          <p:cNvSpPr>
            <a:spLocks noChangeArrowheads="1"/>
          </p:cNvSpPr>
          <p:nvPr userDrawn="1"/>
        </p:nvSpPr>
        <p:spPr bwMode="auto">
          <a:xfrm>
            <a:off x="8898468" y="6172201"/>
            <a:ext cx="486833" cy="365125"/>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1pPr>
            <a:lvl2pPr marL="4572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2pPr>
            <a:lvl3pPr marL="9144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3pPr>
            <a:lvl4pPr marL="13716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4pPr>
            <a:lvl5pPr marL="1828800" algn="l" rtl="0" fontAlgn="base">
              <a:spcBef>
                <a:spcPct val="0"/>
              </a:spcBef>
              <a:spcAft>
                <a:spcPct val="0"/>
              </a:spcAft>
              <a:defRPr kern="1200">
                <a:solidFill>
                  <a:schemeClr val="tx1"/>
                </a:solidFill>
                <a:effectLst>
                  <a:outerShdw blurRad="38100" dist="38100" dir="2700000" algn="tl">
                    <a:srgbClr val="000000">
                      <a:alpha val="43137"/>
                    </a:srgbClr>
                  </a:outerShdw>
                </a:effectLst>
                <a:latin typeface="Tahoma" pitchFamily="34" charset="0"/>
                <a:ea typeface="+mn-ea"/>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Tahoma" pitchFamily="34" charset="0"/>
                <a:ea typeface="+mn-ea"/>
                <a:cs typeface="+mn-cs"/>
              </a:defRPr>
            </a:lvl9pPr>
          </a:lstStyle>
          <a:p>
            <a:pPr>
              <a:defRPr/>
            </a:pPr>
            <a:endParaRPr lang="en-US" sz="2400" dirty="0"/>
          </a:p>
        </p:txBody>
      </p:sp>
      <p:sp>
        <p:nvSpPr>
          <p:cNvPr id="14" name="Rectangle 13">
            <a:extLst>
              <a:ext uri="{FF2B5EF4-FFF2-40B4-BE49-F238E27FC236}">
                <a16:creationId xmlns:a16="http://schemas.microsoft.com/office/drawing/2014/main" id="{D39EBB1A-3FC2-4B9E-AD70-5FAC0984549C}"/>
              </a:ext>
            </a:extLst>
          </p:cNvPr>
          <p:cNvSpPr/>
          <p:nvPr userDrawn="1"/>
        </p:nvSpPr>
        <p:spPr bwMode="auto">
          <a:xfrm>
            <a:off x="0" y="0"/>
            <a:ext cx="12192000" cy="5486400"/>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725" r:id="rId1"/>
    <p:sldLayoutId id="2147483719" r:id="rId2"/>
    <p:sldLayoutId id="2147483713" r:id="rId3"/>
    <p:sldLayoutId id="2147483726" r:id="rId4"/>
    <p:sldLayoutId id="2147483731" r:id="rId5"/>
    <p:sldLayoutId id="2147483729" r:id="rId6"/>
    <p:sldLayoutId id="2147483730" r:id="rId7"/>
    <p:sldLayoutId id="2147483732" r:id="rId8"/>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7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8CDF92-F3E7-4D0E-9E09-4F74218A5F2D}"/>
              </a:ext>
            </a:extLst>
          </p:cNvPr>
          <p:cNvSpPr/>
          <p:nvPr userDrawn="1"/>
        </p:nvSpPr>
        <p:spPr bwMode="auto">
          <a:xfrm>
            <a:off x="0" y="0"/>
            <a:ext cx="12192000" cy="5562600"/>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965902445"/>
      </p:ext>
    </p:extLst>
  </p:cSld>
  <p:clrMap bg1="lt1" tx1="dk1" bg2="lt2" tx2="dk2" accent1="accent1" accent2="accent2" accent3="accent3" accent4="accent4" accent5="accent5" accent6="accent6" hlink="hlink" folHlink="folHlink"/>
  <p:sldLayoutIdLst>
    <p:sldLayoutId id="2147483728"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8" Type="http://schemas.openxmlformats.org/officeDocument/2006/relationships/slide" Target="slide46.xml"/><Relationship Id="rId13" Type="http://schemas.openxmlformats.org/officeDocument/2006/relationships/slide" Target="slide42.xml"/><Relationship Id="rId18" Type="http://schemas.openxmlformats.org/officeDocument/2006/relationships/slide" Target="slide38.xml"/><Relationship Id="rId3" Type="http://schemas.openxmlformats.org/officeDocument/2006/relationships/image" Target="../media/image28.jpeg"/><Relationship Id="rId21" Type="http://schemas.openxmlformats.org/officeDocument/2006/relationships/slide" Target="slide22.xml"/><Relationship Id="rId7" Type="http://schemas.openxmlformats.org/officeDocument/2006/relationships/slide" Target="slide40.xml"/><Relationship Id="rId12" Type="http://schemas.openxmlformats.org/officeDocument/2006/relationships/slide" Target="slide36.xml"/><Relationship Id="rId17" Type="http://schemas.openxmlformats.org/officeDocument/2006/relationships/slide" Target="slide32.xml"/><Relationship Id="rId2" Type="http://schemas.openxmlformats.org/officeDocument/2006/relationships/notesSlide" Target="../notesSlides/notesSlide15.xml"/><Relationship Id="rId16" Type="http://schemas.openxmlformats.org/officeDocument/2006/relationships/slide" Target="slide26.xml"/><Relationship Id="rId20" Type="http://schemas.openxmlformats.org/officeDocument/2006/relationships/slide" Target="slide50.xml"/><Relationship Id="rId1" Type="http://schemas.openxmlformats.org/officeDocument/2006/relationships/slideLayout" Target="../slideLayouts/slideLayout3.xml"/><Relationship Id="rId6" Type="http://schemas.openxmlformats.org/officeDocument/2006/relationships/slide" Target="slide34.xml"/><Relationship Id="rId11" Type="http://schemas.openxmlformats.org/officeDocument/2006/relationships/slide" Target="slide30.xml"/><Relationship Id="rId5" Type="http://schemas.openxmlformats.org/officeDocument/2006/relationships/slide" Target="slide28.xml"/><Relationship Id="rId15" Type="http://schemas.openxmlformats.org/officeDocument/2006/relationships/slide" Target="slide20.xml"/><Relationship Id="rId10" Type="http://schemas.openxmlformats.org/officeDocument/2006/relationships/slide" Target="slide24.xml"/><Relationship Id="rId19" Type="http://schemas.openxmlformats.org/officeDocument/2006/relationships/slide" Target="slide44.xml"/><Relationship Id="rId4" Type="http://schemas.openxmlformats.org/officeDocument/2006/relationships/slide" Target="slide16.xml"/><Relationship Id="rId9" Type="http://schemas.openxmlformats.org/officeDocument/2006/relationships/slide" Target="slide18.xml"/><Relationship Id="rId14" Type="http://schemas.openxmlformats.org/officeDocument/2006/relationships/slide" Target="slide48.xml"/><Relationship Id="rId22" Type="http://schemas.openxmlformats.org/officeDocument/2006/relationships/slide" Target="slide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video" Target="https://www.youtube.com/embed/3nds7SWj0ys?feature=oembed" TargetMode="External"/><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4.svg"/></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4.svg"/></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4.sv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itle"/>
          <p:cNvSpPr txBox="1">
            <a:spLocks noGrp="1"/>
          </p:cNvSpPr>
          <p:nvPr>
            <p:ph type="title"/>
          </p:nvPr>
        </p:nvSpPr>
        <p:spPr>
          <a:xfrm>
            <a:off x="5029200" y="914400"/>
            <a:ext cx="6622694" cy="1116256"/>
          </a:xfrm>
          <a:prstGeom prst="rect">
            <a:avLst/>
          </a:prstGeom>
        </p:spPr>
        <p:txBody>
          <a:bodyPr>
            <a:noAutofit/>
          </a:bodyPr>
          <a:lstStyle/>
          <a:p>
            <a:pPr defTabSz="366955">
              <a:defRPr sz="4000"/>
            </a:pPr>
            <a:r>
              <a:rPr lang="en-US" sz="4000" b="1" dirty="0"/>
              <a:t>Sphere and the Humanitarian Standards Partnership (HSP)</a:t>
            </a:r>
            <a:endParaRPr sz="4000" dirty="0"/>
          </a:p>
        </p:txBody>
      </p:sp>
      <p:pic>
        <p:nvPicPr>
          <p:cNvPr id="9" name="Picture 8">
            <a:extLst>
              <a:ext uri="{FF2B5EF4-FFF2-40B4-BE49-F238E27FC236}">
                <a16:creationId xmlns:a16="http://schemas.microsoft.com/office/drawing/2014/main" id="{020C1481-8636-49BD-80CB-52080D8434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1356" y="3596468"/>
            <a:ext cx="1614437" cy="2335301"/>
          </a:xfrm>
          <a:prstGeom prst="rect">
            <a:avLst/>
          </a:prstGeom>
          <a:effectLst>
            <a:outerShdw blurRad="50800" dist="38100" dir="2700000" algn="tl" rotWithShape="0">
              <a:prstClr val="black">
                <a:alpha val="40000"/>
              </a:prstClr>
            </a:outerShdw>
            <a:reflection blurRad="6350" stA="50000" endA="300" endPos="38500" dist="50800" dir="5400000" sy="-100000" algn="bl" rotWithShape="0"/>
          </a:effectLst>
        </p:spPr>
      </p:pic>
      <p:pic>
        <p:nvPicPr>
          <p:cNvPr id="4" name="Picture 3">
            <a:extLst>
              <a:ext uri="{FF2B5EF4-FFF2-40B4-BE49-F238E27FC236}">
                <a16:creationId xmlns:a16="http://schemas.microsoft.com/office/drawing/2014/main" id="{83A720A7-8F70-4E7A-8607-936161AD750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414661">
            <a:off x="1805882" y="3664342"/>
            <a:ext cx="1614437" cy="2334126"/>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pic>
        <p:nvPicPr>
          <p:cNvPr id="8" name="Picture 7" descr="CPMS-cover.png">
            <a:extLst>
              <a:ext uri="{FF2B5EF4-FFF2-40B4-BE49-F238E27FC236}">
                <a16:creationId xmlns:a16="http://schemas.microsoft.com/office/drawing/2014/main" id="{EDEADCEE-BF18-41D6-8CD7-62C35C97CD5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78958" y="3739789"/>
            <a:ext cx="1528676" cy="2347331"/>
          </a:xfrm>
          <a:prstGeom prst="rect">
            <a:avLst/>
          </a:prstGeom>
          <a:effectLst>
            <a:outerShdw blurRad="50800" dist="38100" dir="2700000" algn="tl" rotWithShape="0">
              <a:prstClr val="black">
                <a:alpha val="40000"/>
              </a:prstClr>
            </a:outerShdw>
            <a:reflection blurRad="6350" stA="50000" endA="300" endPos="55000" dir="5400000" sy="-100000" algn="bl" rotWithShape="0"/>
          </a:effectLst>
        </p:spPr>
      </p:pic>
      <p:pic>
        <p:nvPicPr>
          <p:cNvPr id="7" name="Picture 6" descr="INEE-cover.png">
            <a:extLst>
              <a:ext uri="{FF2B5EF4-FFF2-40B4-BE49-F238E27FC236}">
                <a16:creationId xmlns:a16="http://schemas.microsoft.com/office/drawing/2014/main" id="{3A700DA6-2C79-4737-9C09-CF3EF7C15A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21575">
            <a:off x="4956649" y="3665760"/>
            <a:ext cx="1528676" cy="2331289"/>
          </a:xfrm>
          <a:prstGeom prst="rect">
            <a:avLst/>
          </a:prstGeom>
          <a:effectLst>
            <a:outerShdw blurRad="50800" dist="38100" dir="2700000" algn="tl" rotWithShape="0">
              <a:prstClr val="black">
                <a:alpha val="40000"/>
              </a:prstClr>
            </a:outerShdw>
            <a:reflection blurRad="6350" stA="50000" endA="300" endPos="55000" dir="5400000" sy="-100000" algn="bl" rotWithShape="0"/>
          </a:effectLst>
        </p:spPr>
      </p:pic>
      <p:pic>
        <p:nvPicPr>
          <p:cNvPr id="2" name="Picture 1">
            <a:extLst>
              <a:ext uri="{FF2B5EF4-FFF2-40B4-BE49-F238E27FC236}">
                <a16:creationId xmlns:a16="http://schemas.microsoft.com/office/drawing/2014/main" id="{00ED42CB-8280-4DF8-AC7F-2B7008EA2DA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243300">
            <a:off x="6481732" y="3654104"/>
            <a:ext cx="1623932" cy="2346481"/>
          </a:xfrm>
          <a:prstGeom prst="rect">
            <a:avLst/>
          </a:prstGeom>
          <a:effectLst>
            <a:outerShdw blurRad="50800" dist="38100" dir="2700000" algn="tl" rotWithShape="0">
              <a:prstClr val="black">
                <a:alpha val="40000"/>
              </a:prstClr>
            </a:outerShdw>
            <a:reflection blurRad="6350" stA="50000" endA="300" endPos="55000" dir="5400000" sy="-100000" algn="bl" rotWithShape="0"/>
          </a:effectLst>
        </p:spPr>
      </p:pic>
      <p:pic>
        <p:nvPicPr>
          <p:cNvPr id="5" name="Picture 4" descr="LEGS-handbook-cover-new-edition.png">
            <a:extLst>
              <a:ext uri="{FF2B5EF4-FFF2-40B4-BE49-F238E27FC236}">
                <a16:creationId xmlns:a16="http://schemas.microsoft.com/office/drawing/2014/main" id="{9FE6F2F9-3D28-429D-9E4E-6265AA15794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100325" y="3609614"/>
            <a:ext cx="1648316" cy="2322155"/>
          </a:xfrm>
          <a:prstGeom prst="rect">
            <a:avLst/>
          </a:prstGeom>
          <a:effectLst>
            <a:outerShdw blurRad="50800" dist="38100" dir="2700000" algn="tl" rotWithShape="0">
              <a:prstClr val="black">
                <a:alpha val="40000"/>
              </a:prstClr>
            </a:outerShdw>
            <a:reflection blurRad="6350" stA="50000" endA="300" endPos="55000" dir="5400000" sy="-100000" algn="bl" rotWithShape="0"/>
          </a:effectLst>
        </p:spPr>
      </p:pic>
      <p:pic>
        <p:nvPicPr>
          <p:cNvPr id="10" name="Picture 2" descr="Image result for 2018 SPhere HAndbook">
            <a:extLst>
              <a:ext uri="{FF2B5EF4-FFF2-40B4-BE49-F238E27FC236}">
                <a16:creationId xmlns:a16="http://schemas.microsoft.com/office/drawing/2014/main" id="{C8881562-06B6-4A8D-9A1E-AF2E1964C910}"/>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21274321">
            <a:off x="9772752" y="3615512"/>
            <a:ext cx="1614437" cy="2329521"/>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1540C-4AE8-4FD9-8A95-EB2E0C4AD02E}"/>
              </a:ext>
            </a:extLst>
          </p:cNvPr>
          <p:cNvSpPr>
            <a:spLocks noGrp="1"/>
          </p:cNvSpPr>
          <p:nvPr>
            <p:ph type="title"/>
          </p:nvPr>
        </p:nvSpPr>
        <p:spPr>
          <a:xfrm>
            <a:off x="381000" y="381000"/>
            <a:ext cx="11353800" cy="914400"/>
          </a:xfrm>
        </p:spPr>
        <p:txBody>
          <a:bodyPr>
            <a:normAutofit/>
          </a:bodyPr>
          <a:lstStyle/>
          <a:p>
            <a:pPr algn="l"/>
            <a:r>
              <a:rPr lang="en-US" dirty="0"/>
              <a:t>Child protection (CPMS)</a:t>
            </a:r>
          </a:p>
        </p:txBody>
      </p:sp>
      <p:pic>
        <p:nvPicPr>
          <p:cNvPr id="6" name="Picture 5" descr="CPMS-cover.png">
            <a:extLst>
              <a:ext uri="{FF2B5EF4-FFF2-40B4-BE49-F238E27FC236}">
                <a16:creationId xmlns:a16="http://schemas.microsoft.com/office/drawing/2014/main" id="{AC8E7402-DFC3-4AAE-85F9-EB9D046831F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7715" y="1558674"/>
            <a:ext cx="2436062" cy="3740651"/>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B6CA1F2B-DA1E-4FD4-BB33-10F313616B5F}"/>
              </a:ext>
            </a:extLst>
          </p:cNvPr>
          <p:cNvSpPr txBox="1"/>
          <p:nvPr/>
        </p:nvSpPr>
        <p:spPr bwMode="auto">
          <a:xfrm>
            <a:off x="3581400" y="1510843"/>
            <a:ext cx="8382000"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r>
              <a:rPr lang="en-US" sz="2800" b="1" dirty="0">
                <a:solidFill>
                  <a:schemeClr val="tx2"/>
                </a:solidFill>
                <a:latin typeface="Open Sans Regular"/>
              </a:rPr>
              <a:t>These standards are intended to:</a:t>
            </a:r>
          </a:p>
          <a:p>
            <a:pPr marL="457200" indent="-457200">
              <a:buFont typeface="Arial" panose="020B0604020202020204" pitchFamily="34" charset="0"/>
              <a:buChar char="•"/>
            </a:pPr>
            <a:r>
              <a:rPr lang="en-US" sz="2800" b="1" dirty="0">
                <a:solidFill>
                  <a:schemeClr val="tx2"/>
                </a:solidFill>
                <a:latin typeface="Open Sans Regular"/>
              </a:rPr>
              <a:t>establish common principles </a:t>
            </a:r>
            <a:r>
              <a:rPr lang="en-US" sz="2800" dirty="0">
                <a:solidFill>
                  <a:schemeClr val="tx2"/>
                </a:solidFill>
                <a:latin typeface="Open Sans Regular"/>
              </a:rPr>
              <a:t>and strengthen coordination;</a:t>
            </a:r>
          </a:p>
          <a:p>
            <a:pPr marL="457200" indent="-457200">
              <a:buFont typeface="Arial" panose="020B0604020202020204" pitchFamily="34" charset="0"/>
              <a:buChar char="•"/>
            </a:pPr>
            <a:r>
              <a:rPr lang="en-US" sz="2800" b="1" dirty="0">
                <a:solidFill>
                  <a:schemeClr val="tx2"/>
                </a:solidFill>
                <a:latin typeface="Open Sans Regular"/>
              </a:rPr>
              <a:t>improve the quality </a:t>
            </a:r>
            <a:r>
              <a:rPr lang="en-US" sz="2800" dirty="0">
                <a:solidFill>
                  <a:schemeClr val="tx2"/>
                </a:solidFill>
                <a:latin typeface="Open Sans Regular"/>
              </a:rPr>
              <a:t>of child protection programming;</a:t>
            </a:r>
          </a:p>
          <a:p>
            <a:pPr marL="457200" indent="-457200">
              <a:buFont typeface="Arial" panose="020B0604020202020204" pitchFamily="34" charset="0"/>
              <a:buChar char="•"/>
            </a:pPr>
            <a:r>
              <a:rPr lang="en-US" sz="2800" b="1" dirty="0">
                <a:solidFill>
                  <a:schemeClr val="tx2"/>
                </a:solidFill>
                <a:latin typeface="Open Sans Regular"/>
              </a:rPr>
              <a:t>improve accountability</a:t>
            </a:r>
            <a:r>
              <a:rPr lang="en-US" sz="2800" dirty="0">
                <a:solidFill>
                  <a:schemeClr val="tx2"/>
                </a:solidFill>
                <a:latin typeface="Open Sans Regular"/>
              </a:rPr>
              <a:t>;</a:t>
            </a:r>
          </a:p>
          <a:p>
            <a:pPr marL="457200" indent="-457200">
              <a:buFont typeface="Arial" panose="020B0604020202020204" pitchFamily="34" charset="0"/>
              <a:buChar char="•"/>
            </a:pPr>
            <a:r>
              <a:rPr lang="en-US" sz="2800" b="1" dirty="0">
                <a:solidFill>
                  <a:schemeClr val="tx2"/>
                </a:solidFill>
                <a:latin typeface="Open Sans Regular"/>
              </a:rPr>
              <a:t>define the professional field </a:t>
            </a:r>
            <a:r>
              <a:rPr lang="en-US" sz="2800" dirty="0">
                <a:solidFill>
                  <a:schemeClr val="tx2"/>
                </a:solidFill>
                <a:latin typeface="Open Sans Regular"/>
              </a:rPr>
              <a:t>of child protection;</a:t>
            </a:r>
          </a:p>
          <a:p>
            <a:pPr marL="457200" indent="-457200">
              <a:buFont typeface="Arial" panose="020B0604020202020204" pitchFamily="34" charset="0"/>
              <a:buChar char="•"/>
            </a:pPr>
            <a:r>
              <a:rPr lang="en-US" sz="2800" b="1" dirty="0">
                <a:solidFill>
                  <a:schemeClr val="tx2"/>
                </a:solidFill>
                <a:latin typeface="Open Sans Regular"/>
              </a:rPr>
              <a:t>disseminate good practice </a:t>
            </a:r>
            <a:r>
              <a:rPr lang="en-US" sz="2800" dirty="0">
                <a:solidFill>
                  <a:schemeClr val="tx2"/>
                </a:solidFill>
                <a:latin typeface="Open Sans Regular"/>
              </a:rPr>
              <a:t>and learning; and</a:t>
            </a:r>
          </a:p>
          <a:p>
            <a:pPr marL="457200" indent="-457200">
              <a:buFont typeface="Arial" panose="020B0604020202020204" pitchFamily="34" charset="0"/>
              <a:buChar char="•"/>
            </a:pPr>
            <a:r>
              <a:rPr lang="en-US" sz="2800" b="1" dirty="0">
                <a:solidFill>
                  <a:schemeClr val="tx2"/>
                </a:solidFill>
                <a:latin typeface="Open Sans Regular"/>
              </a:rPr>
              <a:t>enable better advocacy </a:t>
            </a:r>
            <a:r>
              <a:rPr lang="en-US" sz="2800" dirty="0">
                <a:solidFill>
                  <a:schemeClr val="tx2"/>
                </a:solidFill>
                <a:latin typeface="Open Sans Regular"/>
              </a:rPr>
              <a:t>and communication on child protection risks, needs and responses.</a:t>
            </a:r>
          </a:p>
          <a:p>
            <a:pPr algn="ctr">
              <a:spcBef>
                <a:spcPct val="0"/>
              </a:spcBef>
              <a:buFontTx/>
              <a:buNone/>
            </a:pPr>
            <a:endParaRPr lang="en-US" sz="2800" dirty="0">
              <a:solidFill>
                <a:schemeClr val="tx2"/>
              </a:solidFill>
              <a:latin typeface="Open Sans Regular"/>
              <a:cs typeface="Arial" charset="0"/>
            </a:endParaRPr>
          </a:p>
        </p:txBody>
      </p:sp>
      <p:sp>
        <p:nvSpPr>
          <p:cNvPr id="5" name="Slide Number Placeholder 7">
            <a:extLst>
              <a:ext uri="{FF2B5EF4-FFF2-40B4-BE49-F238E27FC236}">
                <a16:creationId xmlns:a16="http://schemas.microsoft.com/office/drawing/2014/main" id="{F9FC8BBD-F98F-43C8-B48C-A434EF0505C6}"/>
              </a:ext>
            </a:extLst>
          </p:cNvPr>
          <p:cNvSpPr>
            <a:spLocks noGrp="1"/>
          </p:cNvSpPr>
          <p:nvPr>
            <p:ph type="sldNum" sz="quarter" idx="2"/>
          </p:nvPr>
        </p:nvSpPr>
        <p:spPr>
          <a:xfrm>
            <a:off x="3016608" y="5948071"/>
            <a:ext cx="394339" cy="389915"/>
          </a:xfrm>
        </p:spPr>
        <p:txBody>
          <a:bodyPr/>
          <a:lstStyle/>
          <a:p>
            <a:fld id="{86CB4B4D-7CA3-9044-876B-883B54F8677D}" type="slidenum">
              <a:rPr lang="en-US" smtClean="0"/>
              <a:pPr/>
              <a:t>10</a:t>
            </a:fld>
            <a:endParaRPr lang="en-US" dirty="0"/>
          </a:p>
        </p:txBody>
      </p:sp>
    </p:spTree>
    <p:extLst>
      <p:ext uri="{BB962C8B-B14F-4D97-AF65-F5344CB8AC3E}">
        <p14:creationId xmlns:p14="http://schemas.microsoft.com/office/powerpoint/2010/main" val="3756124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1540C-4AE8-4FD9-8A95-EB2E0C4AD02E}"/>
              </a:ext>
            </a:extLst>
          </p:cNvPr>
          <p:cNvSpPr>
            <a:spLocks noGrp="1"/>
          </p:cNvSpPr>
          <p:nvPr>
            <p:ph type="title"/>
          </p:nvPr>
        </p:nvSpPr>
        <p:spPr>
          <a:xfrm>
            <a:off x="381000" y="381000"/>
            <a:ext cx="11353800" cy="914400"/>
          </a:xfrm>
        </p:spPr>
        <p:txBody>
          <a:bodyPr>
            <a:normAutofit/>
          </a:bodyPr>
          <a:lstStyle/>
          <a:p>
            <a:pPr algn="l"/>
            <a:r>
              <a:rPr lang="en-US" dirty="0"/>
              <a:t>Education (INEE)</a:t>
            </a:r>
          </a:p>
        </p:txBody>
      </p:sp>
      <p:pic>
        <p:nvPicPr>
          <p:cNvPr id="5" name="Picture 4" descr="INEE-cover.png">
            <a:extLst>
              <a:ext uri="{FF2B5EF4-FFF2-40B4-BE49-F238E27FC236}">
                <a16:creationId xmlns:a16="http://schemas.microsoft.com/office/drawing/2014/main" id="{EA4D1AF4-5B9D-4D80-83B8-3B25F7EF5FF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0" y="1571456"/>
            <a:ext cx="2436062" cy="3715087"/>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ABA1F7F3-CB99-4D85-A1A9-8622A183819F}"/>
              </a:ext>
            </a:extLst>
          </p:cNvPr>
          <p:cNvSpPr txBox="1"/>
          <p:nvPr/>
        </p:nvSpPr>
        <p:spPr bwMode="auto">
          <a:xfrm>
            <a:off x="3581400" y="2061285"/>
            <a:ext cx="80010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r>
              <a:rPr lang="en-US" sz="2800" b="1" dirty="0">
                <a:solidFill>
                  <a:schemeClr val="tx2"/>
                </a:solidFill>
                <a:latin typeface="Open Sans Regular"/>
              </a:rPr>
              <a:t>These standards are intended to:</a:t>
            </a:r>
          </a:p>
          <a:p>
            <a:pPr marL="457200" indent="-457200">
              <a:buFont typeface="Arial" panose="020B0604020202020204" pitchFamily="34" charset="0"/>
              <a:buChar char="•"/>
            </a:pPr>
            <a:r>
              <a:rPr lang="en-US" sz="2800" b="1" dirty="0">
                <a:solidFill>
                  <a:schemeClr val="tx2"/>
                </a:solidFill>
                <a:latin typeface="Open Sans Regular"/>
              </a:rPr>
              <a:t>enhance the quality </a:t>
            </a:r>
            <a:r>
              <a:rPr lang="en-US" sz="2800" dirty="0">
                <a:solidFill>
                  <a:schemeClr val="tx2"/>
                </a:solidFill>
                <a:latin typeface="Open Sans Regular"/>
              </a:rPr>
              <a:t>of educational preparedness, response and recovery; and</a:t>
            </a:r>
          </a:p>
          <a:p>
            <a:pPr marL="457200" indent="-457200">
              <a:buFont typeface="Arial" panose="020B0604020202020204" pitchFamily="34" charset="0"/>
              <a:buChar char="•"/>
            </a:pPr>
            <a:r>
              <a:rPr lang="en-US" sz="2800" b="1" dirty="0">
                <a:solidFill>
                  <a:schemeClr val="tx2"/>
                </a:solidFill>
                <a:latin typeface="Open Sans Regular"/>
              </a:rPr>
              <a:t>increase access to safe and relevant learning opportunities </a:t>
            </a:r>
            <a:r>
              <a:rPr lang="en-US" sz="2800" dirty="0">
                <a:solidFill>
                  <a:schemeClr val="tx2"/>
                </a:solidFill>
                <a:latin typeface="Open Sans Regular"/>
              </a:rPr>
              <a:t>and ensure </a:t>
            </a:r>
            <a:r>
              <a:rPr lang="en-US" sz="2800" b="1" dirty="0">
                <a:solidFill>
                  <a:schemeClr val="tx2"/>
                </a:solidFill>
                <a:latin typeface="Open Sans Regular"/>
              </a:rPr>
              <a:t>accountability in providing these services</a:t>
            </a:r>
            <a:r>
              <a:rPr lang="en-US" sz="2800" dirty="0">
                <a:solidFill>
                  <a:schemeClr val="tx2"/>
                </a:solidFill>
                <a:latin typeface="Open Sans Regular"/>
              </a:rPr>
              <a:t>.</a:t>
            </a:r>
          </a:p>
          <a:p>
            <a:pPr marL="457200" indent="-457200">
              <a:buFont typeface="Arial" panose="020B0604020202020204" pitchFamily="34" charset="0"/>
              <a:buChar char="•"/>
            </a:pPr>
            <a:endParaRPr lang="en-US" sz="2800" dirty="0">
              <a:solidFill>
                <a:schemeClr val="tx2"/>
              </a:solidFill>
              <a:latin typeface="Open Sans Regular"/>
              <a:cs typeface="Arial" charset="0"/>
            </a:endParaRPr>
          </a:p>
        </p:txBody>
      </p:sp>
      <p:sp>
        <p:nvSpPr>
          <p:cNvPr id="6" name="Slide Number Placeholder 7">
            <a:extLst>
              <a:ext uri="{FF2B5EF4-FFF2-40B4-BE49-F238E27FC236}">
                <a16:creationId xmlns:a16="http://schemas.microsoft.com/office/drawing/2014/main" id="{8817F549-04DD-42C4-BA99-CD4D70E02A90}"/>
              </a:ext>
            </a:extLst>
          </p:cNvPr>
          <p:cNvSpPr>
            <a:spLocks noGrp="1"/>
          </p:cNvSpPr>
          <p:nvPr>
            <p:ph type="sldNum" sz="quarter" idx="2"/>
          </p:nvPr>
        </p:nvSpPr>
        <p:spPr>
          <a:xfrm>
            <a:off x="3016608" y="5948071"/>
            <a:ext cx="394339" cy="389915"/>
          </a:xfrm>
        </p:spPr>
        <p:txBody>
          <a:bodyPr/>
          <a:lstStyle/>
          <a:p>
            <a:fld id="{86CB4B4D-7CA3-9044-876B-883B54F8677D}" type="slidenum">
              <a:rPr lang="en-US" smtClean="0"/>
              <a:pPr/>
              <a:t>11</a:t>
            </a:fld>
            <a:endParaRPr lang="en-US" dirty="0"/>
          </a:p>
        </p:txBody>
      </p:sp>
    </p:spTree>
    <p:extLst>
      <p:ext uri="{BB962C8B-B14F-4D97-AF65-F5344CB8AC3E}">
        <p14:creationId xmlns:p14="http://schemas.microsoft.com/office/powerpoint/2010/main" val="10596262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1540C-4AE8-4FD9-8A95-EB2E0C4AD02E}"/>
              </a:ext>
            </a:extLst>
          </p:cNvPr>
          <p:cNvSpPr>
            <a:spLocks noGrp="1"/>
          </p:cNvSpPr>
          <p:nvPr>
            <p:ph type="title"/>
          </p:nvPr>
        </p:nvSpPr>
        <p:spPr>
          <a:xfrm>
            <a:off x="381000" y="381000"/>
            <a:ext cx="11353800" cy="914400"/>
          </a:xfrm>
        </p:spPr>
        <p:txBody>
          <a:bodyPr>
            <a:normAutofit/>
          </a:bodyPr>
          <a:lstStyle/>
          <a:p>
            <a:pPr algn="l"/>
            <a:r>
              <a:rPr lang="en-US" dirty="0"/>
              <a:t>Livestock (LEGS)</a:t>
            </a:r>
          </a:p>
        </p:txBody>
      </p:sp>
      <p:pic>
        <p:nvPicPr>
          <p:cNvPr id="4" name="Picture 3" descr="LEGS-handbook-cover-new-edition.png">
            <a:extLst>
              <a:ext uri="{FF2B5EF4-FFF2-40B4-BE49-F238E27FC236}">
                <a16:creationId xmlns:a16="http://schemas.microsoft.com/office/drawing/2014/main" id="{E1BA05C9-AF9B-4A52-8E64-A485EFAD48A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 y="1524000"/>
            <a:ext cx="2618234" cy="3688580"/>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DD109EC8-5155-4EF3-83DC-055E811780FB}"/>
              </a:ext>
            </a:extLst>
          </p:cNvPr>
          <p:cNvSpPr txBox="1"/>
          <p:nvPr/>
        </p:nvSpPr>
        <p:spPr bwMode="auto">
          <a:xfrm>
            <a:off x="3581400" y="1187248"/>
            <a:ext cx="86106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r>
              <a:rPr lang="en-US" sz="2800" b="1" dirty="0">
                <a:solidFill>
                  <a:schemeClr val="tx2"/>
                </a:solidFill>
                <a:latin typeface="Open Sans Regular"/>
              </a:rPr>
              <a:t>These standards are intended to:</a:t>
            </a:r>
          </a:p>
          <a:p>
            <a:pPr marL="457200" indent="-457200">
              <a:buFont typeface="Arial" panose="020B0604020202020204" pitchFamily="34" charset="0"/>
              <a:buChar char="•"/>
            </a:pPr>
            <a:r>
              <a:rPr lang="en-US" sz="2800" dirty="0">
                <a:solidFill>
                  <a:schemeClr val="tx2"/>
                </a:solidFill>
                <a:latin typeface="Open Sans Regular"/>
              </a:rPr>
              <a:t>help people affected by humanitarian crises based on three livelihoods objectives: </a:t>
            </a:r>
          </a:p>
          <a:p>
            <a:pPr marL="914400" lvl="1" indent="-457200">
              <a:buFont typeface="Arial" panose="020B0604020202020204" pitchFamily="34" charset="0"/>
              <a:buChar char="•"/>
            </a:pPr>
            <a:r>
              <a:rPr lang="en-US" sz="2800" dirty="0">
                <a:solidFill>
                  <a:schemeClr val="tx2"/>
                </a:solidFill>
                <a:latin typeface="Open Sans Regular"/>
              </a:rPr>
              <a:t>to provide immediate benefits;</a:t>
            </a:r>
          </a:p>
          <a:p>
            <a:pPr marL="914400" lvl="1" indent="-457200">
              <a:buFont typeface="Arial" panose="020B0604020202020204" pitchFamily="34" charset="0"/>
              <a:buChar char="•"/>
            </a:pPr>
            <a:r>
              <a:rPr lang="en-US" sz="2800" dirty="0">
                <a:solidFill>
                  <a:schemeClr val="tx2"/>
                </a:solidFill>
                <a:latin typeface="Open Sans Regular"/>
              </a:rPr>
              <a:t>to protect livestock assets; and</a:t>
            </a:r>
          </a:p>
          <a:p>
            <a:pPr marL="914400" lvl="1" indent="-457200">
              <a:buFont typeface="Arial" panose="020B0604020202020204" pitchFamily="34" charset="0"/>
              <a:buChar char="•"/>
            </a:pPr>
            <a:r>
              <a:rPr lang="en-US" sz="2800" dirty="0">
                <a:solidFill>
                  <a:schemeClr val="tx2"/>
                </a:solidFill>
                <a:latin typeface="Open Sans Regular"/>
              </a:rPr>
              <a:t>to rebuild the livestock assets of crisis-affected communities;</a:t>
            </a:r>
          </a:p>
          <a:p>
            <a:pPr marL="457200" indent="-457200">
              <a:buFont typeface="Arial" panose="020B0604020202020204" pitchFamily="34" charset="0"/>
              <a:buChar char="•"/>
            </a:pPr>
            <a:r>
              <a:rPr lang="en-US" sz="2800" dirty="0">
                <a:solidFill>
                  <a:schemeClr val="tx2"/>
                </a:solidFill>
                <a:latin typeface="Open Sans Regular"/>
              </a:rPr>
              <a:t>identify the most appropriate livestock interventions during emergencies; and</a:t>
            </a:r>
          </a:p>
          <a:p>
            <a:pPr marL="457200" indent="-457200">
              <a:buFont typeface="Arial" panose="020B0604020202020204" pitchFamily="34" charset="0"/>
              <a:buChar char="•"/>
            </a:pPr>
            <a:r>
              <a:rPr lang="en-US" sz="2800" dirty="0">
                <a:solidFill>
                  <a:schemeClr val="tx2"/>
                </a:solidFill>
                <a:latin typeface="Open Sans Regular"/>
              </a:rPr>
              <a:t>provide standards, key actions, and guidance notes based on good practice.</a:t>
            </a:r>
          </a:p>
          <a:p>
            <a:pPr marL="457200" indent="-457200">
              <a:buFont typeface="Arial" panose="020B0604020202020204" pitchFamily="34" charset="0"/>
              <a:buChar char="•"/>
            </a:pPr>
            <a:endParaRPr lang="en-US" sz="2800" dirty="0">
              <a:solidFill>
                <a:schemeClr val="tx2"/>
              </a:solidFill>
              <a:latin typeface="Open Sans Regular"/>
              <a:cs typeface="Arial" charset="0"/>
            </a:endParaRPr>
          </a:p>
        </p:txBody>
      </p:sp>
      <p:sp>
        <p:nvSpPr>
          <p:cNvPr id="5" name="Slide Number Placeholder 7">
            <a:extLst>
              <a:ext uri="{FF2B5EF4-FFF2-40B4-BE49-F238E27FC236}">
                <a16:creationId xmlns:a16="http://schemas.microsoft.com/office/drawing/2014/main" id="{4F894204-ED8D-4D18-B764-9F85C221A485}"/>
              </a:ext>
            </a:extLst>
          </p:cNvPr>
          <p:cNvSpPr>
            <a:spLocks noGrp="1"/>
          </p:cNvSpPr>
          <p:nvPr>
            <p:ph type="sldNum" sz="quarter" idx="2"/>
          </p:nvPr>
        </p:nvSpPr>
        <p:spPr>
          <a:xfrm>
            <a:off x="3016608" y="5948071"/>
            <a:ext cx="394339" cy="389915"/>
          </a:xfrm>
        </p:spPr>
        <p:txBody>
          <a:bodyPr/>
          <a:lstStyle/>
          <a:p>
            <a:fld id="{86CB4B4D-7CA3-9044-876B-883B54F8677D}" type="slidenum">
              <a:rPr lang="en-US" smtClean="0"/>
              <a:pPr/>
              <a:t>12</a:t>
            </a:fld>
            <a:endParaRPr lang="en-US" dirty="0"/>
          </a:p>
        </p:txBody>
      </p:sp>
    </p:spTree>
    <p:extLst>
      <p:ext uri="{BB962C8B-B14F-4D97-AF65-F5344CB8AC3E}">
        <p14:creationId xmlns:p14="http://schemas.microsoft.com/office/powerpoint/2010/main" val="2694017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DB827-6088-47BB-9DB3-848FA9387451}"/>
              </a:ext>
            </a:extLst>
          </p:cNvPr>
          <p:cNvSpPr>
            <a:spLocks noGrp="1"/>
          </p:cNvSpPr>
          <p:nvPr>
            <p:ph type="title"/>
          </p:nvPr>
        </p:nvSpPr>
        <p:spPr>
          <a:xfrm>
            <a:off x="57411" y="210855"/>
            <a:ext cx="3433046" cy="1071258"/>
          </a:xfrm>
        </p:spPr>
        <p:txBody>
          <a:bodyPr/>
          <a:lstStyle/>
          <a:p>
            <a:r>
              <a:rPr lang="en-US" dirty="0"/>
              <a:t>Sphere</a:t>
            </a:r>
          </a:p>
        </p:txBody>
      </p:sp>
      <p:sp>
        <p:nvSpPr>
          <p:cNvPr id="5" name="TextBox 4">
            <a:extLst>
              <a:ext uri="{FF2B5EF4-FFF2-40B4-BE49-F238E27FC236}">
                <a16:creationId xmlns:a16="http://schemas.microsoft.com/office/drawing/2014/main" id="{B8C298A1-57B1-4041-AE6B-17F04266A27B}"/>
              </a:ext>
            </a:extLst>
          </p:cNvPr>
          <p:cNvSpPr txBox="1"/>
          <p:nvPr/>
        </p:nvSpPr>
        <p:spPr bwMode="auto">
          <a:xfrm>
            <a:off x="3228064" y="874930"/>
            <a:ext cx="8735336"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r>
              <a:rPr lang="en-US" sz="2800" b="1" dirty="0">
                <a:solidFill>
                  <a:schemeClr val="tx2"/>
                </a:solidFill>
                <a:latin typeface="Open Sans Regular"/>
              </a:rPr>
              <a:t>These standards are intended to:</a:t>
            </a:r>
          </a:p>
          <a:p>
            <a:pPr marL="914400" lvl="1" indent="-457200">
              <a:buFont typeface="Arial" panose="020B0604020202020204" pitchFamily="34" charset="0"/>
              <a:buChar char="•"/>
            </a:pPr>
            <a:r>
              <a:rPr lang="en-US" sz="2800" dirty="0">
                <a:solidFill>
                  <a:schemeClr val="tx2"/>
                </a:solidFill>
                <a:latin typeface="Open Sans Regular"/>
              </a:rPr>
              <a:t>provide a rights-based foundation for guidance in humanitarian response based on the principles that all people have:</a:t>
            </a:r>
          </a:p>
          <a:p>
            <a:pPr marL="1428750" lvl="3" indent="-457200">
              <a:buFont typeface="Arial" panose="020B0604020202020204" pitchFamily="34" charset="0"/>
              <a:buChar char="•"/>
              <a:tabLst>
                <a:tab pos="1428750" algn="l"/>
              </a:tabLst>
            </a:pPr>
            <a:r>
              <a:rPr lang="en-US" sz="2800" dirty="0">
                <a:solidFill>
                  <a:schemeClr val="tx2"/>
                </a:solidFill>
                <a:latin typeface="Open Sans Regular"/>
              </a:rPr>
              <a:t>the right to assistance;</a:t>
            </a:r>
          </a:p>
          <a:p>
            <a:pPr marL="1428750" lvl="3" indent="-457200">
              <a:buFont typeface="Arial" panose="020B0604020202020204" pitchFamily="34" charset="0"/>
              <a:buChar char="•"/>
              <a:tabLst>
                <a:tab pos="1428750" algn="l"/>
              </a:tabLst>
            </a:pPr>
            <a:r>
              <a:rPr lang="en-US" sz="2800" dirty="0">
                <a:solidFill>
                  <a:schemeClr val="tx2"/>
                </a:solidFill>
                <a:latin typeface="Open Sans Regular"/>
              </a:rPr>
              <a:t>the right to life with dignity;</a:t>
            </a:r>
          </a:p>
          <a:p>
            <a:pPr marL="1428750" lvl="3" indent="-457200">
              <a:buFont typeface="Arial" panose="020B0604020202020204" pitchFamily="34" charset="0"/>
              <a:buChar char="•"/>
              <a:tabLst>
                <a:tab pos="1428750" algn="l"/>
              </a:tabLst>
            </a:pPr>
            <a:r>
              <a:rPr lang="en-US" sz="2800" dirty="0">
                <a:solidFill>
                  <a:schemeClr val="tx2"/>
                </a:solidFill>
                <a:latin typeface="Open Sans Regular"/>
              </a:rPr>
              <a:t>the right to protection and security;</a:t>
            </a:r>
          </a:p>
          <a:p>
            <a:pPr marL="1428750" lvl="3" indent="-457200">
              <a:buFont typeface="Arial" panose="020B0604020202020204" pitchFamily="34" charset="0"/>
              <a:buChar char="•"/>
              <a:tabLst>
                <a:tab pos="1428750" algn="l"/>
              </a:tabLst>
            </a:pPr>
            <a:r>
              <a:rPr lang="en-US" sz="2800" dirty="0">
                <a:solidFill>
                  <a:schemeClr val="tx2"/>
                </a:solidFill>
                <a:latin typeface="Open Sans Regular"/>
              </a:rPr>
              <a:t>the right to fully participate in decisions related to their own recovery; and</a:t>
            </a:r>
          </a:p>
          <a:p>
            <a:pPr marL="914400" lvl="1" indent="-457200">
              <a:buFont typeface="Arial" panose="020B0604020202020204" pitchFamily="34" charset="0"/>
              <a:buChar char="•"/>
            </a:pPr>
            <a:r>
              <a:rPr lang="en-US" sz="2800" dirty="0">
                <a:solidFill>
                  <a:schemeClr val="tx2"/>
                </a:solidFill>
                <a:latin typeface="Open Sans Regular"/>
              </a:rPr>
              <a:t>provide technical guidance in four response sectors:</a:t>
            </a:r>
          </a:p>
          <a:p>
            <a:pPr marL="1828800" lvl="3" indent="-457200">
              <a:buFont typeface="Arial" panose="020B0604020202020204" pitchFamily="34" charset="0"/>
              <a:buChar char="•"/>
            </a:pPr>
            <a:r>
              <a:rPr lang="en-US" sz="2800" dirty="0">
                <a:solidFill>
                  <a:schemeClr val="tx2"/>
                </a:solidFill>
                <a:latin typeface="Open Sans Regular"/>
              </a:rPr>
              <a:t>WASH, shelter, food, and health.</a:t>
            </a:r>
          </a:p>
        </p:txBody>
      </p:sp>
      <p:pic>
        <p:nvPicPr>
          <p:cNvPr id="6" name="Picture 2" descr="Image result for 2018 SPhere HAndbook">
            <a:extLst>
              <a:ext uri="{FF2B5EF4-FFF2-40B4-BE49-F238E27FC236}">
                <a16:creationId xmlns:a16="http://schemas.microsoft.com/office/drawing/2014/main" id="{22A551F3-E293-43BC-AF06-21FCD3FE07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5778" y="1269587"/>
            <a:ext cx="2556311" cy="3688580"/>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Slide Number Placeholder 7">
            <a:extLst>
              <a:ext uri="{FF2B5EF4-FFF2-40B4-BE49-F238E27FC236}">
                <a16:creationId xmlns:a16="http://schemas.microsoft.com/office/drawing/2014/main" id="{27AB2940-DCC2-42C3-8D92-B6B689E800BA}"/>
              </a:ext>
            </a:extLst>
          </p:cNvPr>
          <p:cNvSpPr>
            <a:spLocks noGrp="1"/>
          </p:cNvSpPr>
          <p:nvPr>
            <p:ph type="sldNum" sz="quarter" idx="2"/>
          </p:nvPr>
        </p:nvSpPr>
        <p:spPr>
          <a:xfrm>
            <a:off x="3016608" y="5948071"/>
            <a:ext cx="394339" cy="389915"/>
          </a:xfrm>
        </p:spPr>
        <p:txBody>
          <a:bodyPr/>
          <a:lstStyle/>
          <a:p>
            <a:fld id="{86CB4B4D-7CA3-9044-876B-883B54F8677D}" type="slidenum">
              <a:rPr lang="en-US" smtClean="0"/>
              <a:pPr/>
              <a:t>13</a:t>
            </a:fld>
            <a:endParaRPr lang="en-US" dirty="0"/>
          </a:p>
        </p:txBody>
      </p:sp>
    </p:spTree>
    <p:extLst>
      <p:ext uri="{BB962C8B-B14F-4D97-AF65-F5344CB8AC3E}">
        <p14:creationId xmlns:p14="http://schemas.microsoft.com/office/powerpoint/2010/main" val="281569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B96BF11-5A09-4B2B-9303-829C3A187416}"/>
              </a:ext>
            </a:extLst>
          </p:cNvPr>
          <p:cNvSpPr txBox="1"/>
          <p:nvPr/>
        </p:nvSpPr>
        <p:spPr bwMode="auto">
          <a:xfrm>
            <a:off x="993992" y="228600"/>
            <a:ext cx="10204015"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pPr algn="ctr">
              <a:spcBef>
                <a:spcPct val="0"/>
              </a:spcBef>
              <a:buFontTx/>
              <a:buNone/>
            </a:pPr>
            <a:r>
              <a:rPr lang="en-US" sz="7200" dirty="0">
                <a:solidFill>
                  <a:schemeClr val="bg1"/>
                </a:solidFill>
                <a:latin typeface="Arial Black" pitchFamily="34" charset="0"/>
                <a:cs typeface="Arial" charset="0"/>
              </a:rPr>
              <a:t>Humanitarian Standards</a:t>
            </a:r>
          </a:p>
          <a:p>
            <a:pPr algn="ctr">
              <a:spcBef>
                <a:spcPct val="0"/>
              </a:spcBef>
              <a:buFontTx/>
              <a:buNone/>
            </a:pPr>
            <a:r>
              <a:rPr lang="en-US" sz="7200" dirty="0">
                <a:solidFill>
                  <a:schemeClr val="bg1"/>
                </a:solidFill>
                <a:latin typeface="Arial Black" pitchFamily="34" charset="0"/>
                <a:cs typeface="Arial" charset="0"/>
              </a:rPr>
              <a:t>Game!</a:t>
            </a:r>
          </a:p>
          <a:p>
            <a:pPr algn="ctr">
              <a:spcBef>
                <a:spcPct val="0"/>
              </a:spcBef>
              <a:buFontTx/>
              <a:buNone/>
            </a:pPr>
            <a:endParaRPr lang="en-US" sz="4000" dirty="0">
              <a:solidFill>
                <a:schemeClr val="bg1"/>
              </a:solidFill>
              <a:latin typeface="Arial Black" pitchFamily="34" charset="0"/>
              <a:cs typeface="Arial" charset="0"/>
            </a:endParaRPr>
          </a:p>
          <a:p>
            <a:pPr algn="ctr">
              <a:spcBef>
                <a:spcPct val="0"/>
              </a:spcBef>
              <a:buFontTx/>
              <a:buNone/>
            </a:pPr>
            <a:r>
              <a:rPr lang="en-US" sz="4000" dirty="0">
                <a:solidFill>
                  <a:schemeClr val="bg1"/>
                </a:solidFill>
                <a:latin typeface="Arial Black" pitchFamily="34" charset="0"/>
                <a:cs typeface="Arial" charset="0"/>
              </a:rPr>
              <a:t>Show what you know </a:t>
            </a:r>
          </a:p>
          <a:p>
            <a:pPr algn="ctr">
              <a:spcBef>
                <a:spcPct val="0"/>
              </a:spcBef>
              <a:buFontTx/>
              <a:buNone/>
            </a:pPr>
            <a:r>
              <a:rPr lang="en-US" sz="4000" dirty="0">
                <a:solidFill>
                  <a:schemeClr val="bg1"/>
                </a:solidFill>
                <a:latin typeface="Arial Black" pitchFamily="34" charset="0"/>
                <a:cs typeface="Arial" charset="0"/>
              </a:rPr>
              <a:t>(or can find quickly)!</a:t>
            </a:r>
          </a:p>
        </p:txBody>
      </p:sp>
    </p:spTree>
    <p:extLst>
      <p:ext uri="{BB962C8B-B14F-4D97-AF65-F5344CB8AC3E}">
        <p14:creationId xmlns:p14="http://schemas.microsoft.com/office/powerpoint/2010/main" val="123661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7DDAD07F-24EB-4616-AA63-F0432263E42F}"/>
              </a:ext>
            </a:extLst>
          </p:cNvPr>
          <p:cNvSpPr/>
          <p:nvPr/>
        </p:nvSpPr>
        <p:spPr bwMode="auto">
          <a:xfrm>
            <a:off x="9906000" y="14990"/>
            <a:ext cx="2287275" cy="5486400"/>
          </a:xfrm>
          <a:prstGeom prst="rect">
            <a:avLst/>
          </a:prstGeom>
          <a:solidFill>
            <a:schemeClr val="accent5">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i="0" u="none" strike="noStrike" cap="none" normalizeH="0" baseline="0" dirty="0">
              <a:ln>
                <a:noFill/>
              </a:ln>
              <a:solidFill>
                <a:schemeClr val="tx2"/>
              </a:solidFill>
              <a:effectLst/>
              <a:latin typeface="Times New Roman" pitchFamily="18" charset="0"/>
            </a:endParaRPr>
          </a:p>
        </p:txBody>
      </p:sp>
      <p:sp>
        <p:nvSpPr>
          <p:cNvPr id="40" name="Rectangle 39">
            <a:extLst>
              <a:ext uri="{FF2B5EF4-FFF2-40B4-BE49-F238E27FC236}">
                <a16:creationId xmlns:a16="http://schemas.microsoft.com/office/drawing/2014/main" id="{661D3C7F-0BBF-4239-8D85-456D2B80CF44}"/>
              </a:ext>
            </a:extLst>
          </p:cNvPr>
          <p:cNvSpPr/>
          <p:nvPr/>
        </p:nvSpPr>
        <p:spPr bwMode="auto">
          <a:xfrm>
            <a:off x="5933368" y="14990"/>
            <a:ext cx="2021411" cy="5486400"/>
          </a:xfrm>
          <a:prstGeom prst="rect">
            <a:avLst/>
          </a:prstGeom>
          <a:solidFill>
            <a:schemeClr val="accent5">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endParaRPr>
          </a:p>
        </p:txBody>
      </p:sp>
      <p:sp>
        <p:nvSpPr>
          <p:cNvPr id="52" name="TextBox 51"/>
          <p:cNvSpPr txBox="1"/>
          <p:nvPr/>
        </p:nvSpPr>
        <p:spPr>
          <a:xfrm>
            <a:off x="7964491" y="420271"/>
            <a:ext cx="2017709" cy="830997"/>
          </a:xfrm>
          <a:prstGeom prst="rect">
            <a:avLst/>
          </a:prstGeom>
          <a:noFill/>
        </p:spPr>
        <p:txBody>
          <a:bodyPr wrap="square" anchor="ctr" anchorCtr="0">
            <a:spAutoFit/>
          </a:bodyPr>
          <a:lstStyle/>
          <a:p>
            <a:pPr algn="ctr">
              <a:defRPr/>
            </a:pPr>
            <a:r>
              <a:rPr lang="en-US" b="1" kern="10" dirty="0">
                <a:solidFill>
                  <a:schemeClr val="bg1"/>
                </a:solidFill>
                <a:latin typeface="Arial Black"/>
              </a:rPr>
              <a:t>Education</a:t>
            </a:r>
          </a:p>
          <a:p>
            <a:pPr algn="ctr">
              <a:defRPr/>
            </a:pPr>
            <a:r>
              <a:rPr lang="en-US" b="1" kern="10" dirty="0">
                <a:solidFill>
                  <a:schemeClr val="bg1"/>
                </a:solidFill>
                <a:latin typeface="Arial Black"/>
              </a:rPr>
              <a:t>(INEE)</a:t>
            </a:r>
          </a:p>
        </p:txBody>
      </p:sp>
      <p:sp>
        <p:nvSpPr>
          <p:cNvPr id="11266" name="Text Box 42"/>
          <p:cNvSpPr txBox="1">
            <a:spLocks noChangeArrowheads="1"/>
          </p:cNvSpPr>
          <p:nvPr/>
        </p:nvSpPr>
        <p:spPr bwMode="auto">
          <a:xfrm>
            <a:off x="457200" y="2003157"/>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rgbClr val="000000"/>
                </a:solidFill>
                <a:latin typeface="Impact" pitchFamily="34" charset="0"/>
                <a:hlinkClick r:id="rId4" action="ppaction://hlinksldjump"/>
              </a:rPr>
              <a:t>$100</a:t>
            </a:r>
            <a:endParaRPr lang="en-US" altLang="en-US" sz="2800" dirty="0">
              <a:solidFill>
                <a:srgbClr val="000000"/>
              </a:solidFill>
              <a:latin typeface="Impact" pitchFamily="34" charset="0"/>
            </a:endParaRPr>
          </a:p>
        </p:txBody>
      </p:sp>
      <p:sp>
        <p:nvSpPr>
          <p:cNvPr id="11268" name="Text Box 53"/>
          <p:cNvSpPr txBox="1">
            <a:spLocks noChangeArrowheads="1"/>
          </p:cNvSpPr>
          <p:nvPr/>
        </p:nvSpPr>
        <p:spPr bwMode="auto">
          <a:xfrm>
            <a:off x="4343400" y="2003157"/>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rgbClr val="000000"/>
                </a:solidFill>
                <a:latin typeface="Impact" pitchFamily="34" charset="0"/>
                <a:hlinkClick r:id="rId5" action="ppaction://hlinksldjump"/>
              </a:rPr>
              <a:t>$100</a:t>
            </a:r>
            <a:endParaRPr lang="en-US" altLang="en-US" sz="2800" dirty="0">
              <a:solidFill>
                <a:srgbClr val="000000"/>
              </a:solidFill>
              <a:latin typeface="Impact" pitchFamily="34" charset="0"/>
            </a:endParaRPr>
          </a:p>
        </p:txBody>
      </p:sp>
      <p:sp>
        <p:nvSpPr>
          <p:cNvPr id="11269" name="Text Box 58"/>
          <p:cNvSpPr txBox="1">
            <a:spLocks noChangeArrowheads="1"/>
          </p:cNvSpPr>
          <p:nvPr/>
        </p:nvSpPr>
        <p:spPr bwMode="auto">
          <a:xfrm>
            <a:off x="6248400" y="2003157"/>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chemeClr val="tx2"/>
                </a:solidFill>
                <a:latin typeface="Impact" pitchFamily="34" charset="0"/>
                <a:hlinkClick r:id="rId6" action="ppaction://hlinksldjump">
                  <a:extLst>
                    <a:ext uri="{A12FA001-AC4F-418D-AE19-62706E023703}">
                      <ahyp:hlinkClr xmlns:ahyp="http://schemas.microsoft.com/office/drawing/2018/hyperlinkcolor" val="tx"/>
                    </a:ext>
                  </a:extLst>
                </a:hlinkClick>
              </a:rPr>
              <a:t>$100</a:t>
            </a:r>
            <a:endParaRPr lang="en-US" altLang="en-US" sz="2800" dirty="0">
              <a:solidFill>
                <a:schemeClr val="tx2"/>
              </a:solidFill>
              <a:latin typeface="Impact" pitchFamily="34" charset="0"/>
            </a:endParaRPr>
          </a:p>
        </p:txBody>
      </p:sp>
      <p:sp>
        <p:nvSpPr>
          <p:cNvPr id="11270" name="Text Box 63"/>
          <p:cNvSpPr txBox="1">
            <a:spLocks noChangeArrowheads="1"/>
          </p:cNvSpPr>
          <p:nvPr/>
        </p:nvSpPr>
        <p:spPr bwMode="auto">
          <a:xfrm>
            <a:off x="8364147" y="2003157"/>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rgbClr val="000000"/>
                </a:solidFill>
                <a:latin typeface="Impact" pitchFamily="34" charset="0"/>
                <a:hlinkClick r:id="rId7" action="ppaction://hlinksldjump"/>
              </a:rPr>
              <a:t>$100</a:t>
            </a:r>
            <a:endParaRPr lang="en-US" altLang="en-US" sz="2800" dirty="0">
              <a:solidFill>
                <a:srgbClr val="000000"/>
              </a:solidFill>
              <a:latin typeface="Impact" pitchFamily="34" charset="0"/>
            </a:endParaRPr>
          </a:p>
        </p:txBody>
      </p:sp>
      <p:sp>
        <p:nvSpPr>
          <p:cNvPr id="11271" name="Text Box 69"/>
          <p:cNvSpPr txBox="1">
            <a:spLocks noChangeArrowheads="1"/>
          </p:cNvSpPr>
          <p:nvPr/>
        </p:nvSpPr>
        <p:spPr bwMode="auto">
          <a:xfrm>
            <a:off x="10421547" y="2003157"/>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chemeClr val="tx2"/>
                </a:solidFill>
                <a:latin typeface="Impact" pitchFamily="34" charset="0"/>
                <a:hlinkClick r:id="rId8" action="ppaction://hlinksldjump">
                  <a:extLst>
                    <a:ext uri="{A12FA001-AC4F-418D-AE19-62706E023703}">
                      <ahyp:hlinkClr xmlns:ahyp="http://schemas.microsoft.com/office/drawing/2018/hyperlinkcolor" val="tx"/>
                    </a:ext>
                  </a:extLst>
                </a:hlinkClick>
              </a:rPr>
              <a:t>$100</a:t>
            </a:r>
            <a:endParaRPr lang="en-US" altLang="en-US" sz="2800" dirty="0">
              <a:solidFill>
                <a:schemeClr val="tx2"/>
              </a:solidFill>
              <a:latin typeface="Impact" pitchFamily="34" charset="0"/>
            </a:endParaRPr>
          </a:p>
        </p:txBody>
      </p:sp>
      <p:sp>
        <p:nvSpPr>
          <p:cNvPr id="2" name="Rectangle 1">
            <a:extLst>
              <a:ext uri="{FF2B5EF4-FFF2-40B4-BE49-F238E27FC236}">
                <a16:creationId xmlns:a16="http://schemas.microsoft.com/office/drawing/2014/main" id="{D6F3019D-2B52-40AA-BEB2-F8645076CC02}"/>
              </a:ext>
            </a:extLst>
          </p:cNvPr>
          <p:cNvSpPr/>
          <p:nvPr/>
        </p:nvSpPr>
        <p:spPr bwMode="auto">
          <a:xfrm>
            <a:off x="2005669" y="0"/>
            <a:ext cx="1946593" cy="5486400"/>
          </a:xfrm>
          <a:prstGeom prst="rect">
            <a:avLst/>
          </a:prstGeom>
          <a:solidFill>
            <a:schemeClr val="accent5">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endParaRPr>
          </a:p>
        </p:txBody>
      </p:sp>
      <p:sp>
        <p:nvSpPr>
          <p:cNvPr id="11278" name="Text Box 44"/>
          <p:cNvSpPr txBox="1">
            <a:spLocks noChangeArrowheads="1"/>
          </p:cNvSpPr>
          <p:nvPr/>
        </p:nvSpPr>
        <p:spPr bwMode="auto">
          <a:xfrm>
            <a:off x="472190" y="3069148"/>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rgbClr val="000000"/>
                </a:solidFill>
                <a:latin typeface="Impact" pitchFamily="34" charset="0"/>
                <a:hlinkClick r:id="rId9" action="ppaction://hlinksldjump"/>
              </a:rPr>
              <a:t>$300</a:t>
            </a:r>
            <a:endParaRPr lang="en-US" altLang="en-US" sz="2800" dirty="0">
              <a:solidFill>
                <a:srgbClr val="000000"/>
              </a:solidFill>
              <a:latin typeface="Impact" pitchFamily="34" charset="0"/>
            </a:endParaRPr>
          </a:p>
        </p:txBody>
      </p:sp>
      <p:sp>
        <p:nvSpPr>
          <p:cNvPr id="11279" name="Text Box 50"/>
          <p:cNvSpPr txBox="1">
            <a:spLocks noChangeArrowheads="1"/>
          </p:cNvSpPr>
          <p:nvPr/>
        </p:nvSpPr>
        <p:spPr bwMode="auto">
          <a:xfrm>
            <a:off x="2377190" y="3065973"/>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chemeClr val="tx2"/>
                </a:solidFill>
                <a:latin typeface="Impact" pitchFamily="34" charset="0"/>
                <a:hlinkClick r:id="rId10" action="ppaction://hlinksldjump">
                  <a:extLst>
                    <a:ext uri="{A12FA001-AC4F-418D-AE19-62706E023703}">
                      <ahyp:hlinkClr xmlns:ahyp="http://schemas.microsoft.com/office/drawing/2018/hyperlinkcolor" val="tx"/>
                    </a:ext>
                  </a:extLst>
                </a:hlinkClick>
              </a:rPr>
              <a:t>$300</a:t>
            </a:r>
            <a:endParaRPr lang="en-US" altLang="en-US" sz="2800" dirty="0">
              <a:solidFill>
                <a:schemeClr val="tx2"/>
              </a:solidFill>
              <a:latin typeface="Impact" pitchFamily="34" charset="0"/>
            </a:endParaRPr>
          </a:p>
        </p:txBody>
      </p:sp>
      <p:sp>
        <p:nvSpPr>
          <p:cNvPr id="11280" name="Text Box 55"/>
          <p:cNvSpPr txBox="1">
            <a:spLocks noChangeArrowheads="1"/>
          </p:cNvSpPr>
          <p:nvPr/>
        </p:nvSpPr>
        <p:spPr bwMode="auto">
          <a:xfrm>
            <a:off x="4359977" y="3053273"/>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rgbClr val="000000"/>
                </a:solidFill>
                <a:latin typeface="Impact" pitchFamily="34" charset="0"/>
                <a:hlinkClick r:id="rId11" action="ppaction://hlinksldjump"/>
              </a:rPr>
              <a:t>$300</a:t>
            </a:r>
            <a:endParaRPr lang="en-US" altLang="en-US" sz="2800" dirty="0">
              <a:solidFill>
                <a:srgbClr val="000000"/>
              </a:solidFill>
              <a:latin typeface="Impact" pitchFamily="34" charset="0"/>
            </a:endParaRPr>
          </a:p>
        </p:txBody>
      </p:sp>
      <p:sp>
        <p:nvSpPr>
          <p:cNvPr id="11281" name="Text Box 60"/>
          <p:cNvSpPr txBox="1">
            <a:spLocks noChangeArrowheads="1"/>
          </p:cNvSpPr>
          <p:nvPr/>
        </p:nvSpPr>
        <p:spPr bwMode="auto">
          <a:xfrm>
            <a:off x="6263390" y="3065973"/>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chemeClr val="tx2"/>
                </a:solidFill>
                <a:latin typeface="Impact" pitchFamily="34" charset="0"/>
                <a:hlinkClick r:id="rId12" action="ppaction://hlinksldjump">
                  <a:extLst>
                    <a:ext uri="{A12FA001-AC4F-418D-AE19-62706E023703}">
                      <ahyp:hlinkClr xmlns:ahyp="http://schemas.microsoft.com/office/drawing/2018/hyperlinkcolor" val="tx"/>
                    </a:ext>
                  </a:extLst>
                </a:hlinkClick>
              </a:rPr>
              <a:t>$300</a:t>
            </a:r>
            <a:endParaRPr lang="en-US" altLang="en-US" sz="2800" dirty="0">
              <a:solidFill>
                <a:schemeClr val="tx2"/>
              </a:solidFill>
              <a:latin typeface="Impact" pitchFamily="34" charset="0"/>
            </a:endParaRPr>
          </a:p>
        </p:txBody>
      </p:sp>
      <p:sp>
        <p:nvSpPr>
          <p:cNvPr id="11282" name="Text Box 65"/>
          <p:cNvSpPr txBox="1">
            <a:spLocks noChangeArrowheads="1"/>
          </p:cNvSpPr>
          <p:nvPr/>
        </p:nvSpPr>
        <p:spPr bwMode="auto">
          <a:xfrm>
            <a:off x="8379137" y="3065973"/>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rgbClr val="000000"/>
                </a:solidFill>
                <a:latin typeface="Impact" pitchFamily="34" charset="0"/>
                <a:hlinkClick r:id="rId13" action="ppaction://hlinksldjump"/>
              </a:rPr>
              <a:t>$300</a:t>
            </a:r>
            <a:endParaRPr lang="en-US" altLang="en-US" sz="2800" dirty="0">
              <a:solidFill>
                <a:srgbClr val="000000"/>
              </a:solidFill>
              <a:latin typeface="Impact" pitchFamily="34" charset="0"/>
            </a:endParaRPr>
          </a:p>
        </p:txBody>
      </p:sp>
      <p:sp>
        <p:nvSpPr>
          <p:cNvPr id="11283" name="Text Box 71"/>
          <p:cNvSpPr txBox="1">
            <a:spLocks noChangeArrowheads="1"/>
          </p:cNvSpPr>
          <p:nvPr/>
        </p:nvSpPr>
        <p:spPr bwMode="auto">
          <a:xfrm>
            <a:off x="10436537" y="3065973"/>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chemeClr val="tx2"/>
                </a:solidFill>
                <a:latin typeface="Impact" pitchFamily="34" charset="0"/>
                <a:hlinkClick r:id="rId14" action="ppaction://hlinksldjump">
                  <a:extLst>
                    <a:ext uri="{A12FA001-AC4F-418D-AE19-62706E023703}">
                      <ahyp:hlinkClr xmlns:ahyp="http://schemas.microsoft.com/office/drawing/2018/hyperlinkcolor" val="tx"/>
                    </a:ext>
                  </a:extLst>
                </a:hlinkClick>
              </a:rPr>
              <a:t>$300</a:t>
            </a:r>
            <a:endParaRPr lang="en-US" altLang="en-US" sz="2800" dirty="0">
              <a:solidFill>
                <a:schemeClr val="tx2"/>
              </a:solidFill>
              <a:latin typeface="Impact" pitchFamily="34" charset="0"/>
            </a:endParaRPr>
          </a:p>
        </p:txBody>
      </p:sp>
      <p:sp>
        <p:nvSpPr>
          <p:cNvPr id="11290" name="Text Box 46"/>
          <p:cNvSpPr txBox="1">
            <a:spLocks noChangeArrowheads="1"/>
          </p:cNvSpPr>
          <p:nvPr/>
        </p:nvSpPr>
        <p:spPr bwMode="auto">
          <a:xfrm>
            <a:off x="490928" y="4128789"/>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rgbClr val="000000"/>
                </a:solidFill>
                <a:latin typeface="Impact" pitchFamily="34" charset="0"/>
                <a:hlinkClick r:id="rId15" action="ppaction://hlinksldjump"/>
              </a:rPr>
              <a:t>$500</a:t>
            </a:r>
            <a:endParaRPr lang="en-US" altLang="en-US" sz="2800" dirty="0">
              <a:solidFill>
                <a:srgbClr val="000000"/>
              </a:solidFill>
              <a:latin typeface="Impact" pitchFamily="34" charset="0"/>
            </a:endParaRPr>
          </a:p>
        </p:txBody>
      </p:sp>
      <p:sp>
        <p:nvSpPr>
          <p:cNvPr id="11291" name="Text Box 52"/>
          <p:cNvSpPr txBox="1">
            <a:spLocks noChangeArrowheads="1"/>
          </p:cNvSpPr>
          <p:nvPr/>
        </p:nvSpPr>
        <p:spPr bwMode="auto">
          <a:xfrm>
            <a:off x="2395928" y="4125614"/>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chemeClr val="tx2"/>
                </a:solidFill>
                <a:latin typeface="Impact" pitchFamily="34" charset="0"/>
                <a:hlinkClick r:id="rId16" action="ppaction://hlinksldjump">
                  <a:extLst>
                    <a:ext uri="{A12FA001-AC4F-418D-AE19-62706E023703}">
                      <ahyp:hlinkClr xmlns:ahyp="http://schemas.microsoft.com/office/drawing/2018/hyperlinkcolor" val="tx"/>
                    </a:ext>
                  </a:extLst>
                </a:hlinkClick>
              </a:rPr>
              <a:t>$500</a:t>
            </a:r>
            <a:endParaRPr lang="en-US" altLang="en-US" sz="2800" dirty="0">
              <a:solidFill>
                <a:schemeClr val="tx2"/>
              </a:solidFill>
              <a:latin typeface="Impact" pitchFamily="34" charset="0"/>
            </a:endParaRPr>
          </a:p>
        </p:txBody>
      </p:sp>
      <p:sp>
        <p:nvSpPr>
          <p:cNvPr id="11292" name="Text Box 57"/>
          <p:cNvSpPr txBox="1">
            <a:spLocks noChangeArrowheads="1"/>
          </p:cNvSpPr>
          <p:nvPr/>
        </p:nvSpPr>
        <p:spPr bwMode="auto">
          <a:xfrm>
            <a:off x="4378715" y="4125614"/>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rgbClr val="000000"/>
                </a:solidFill>
                <a:latin typeface="Impact" pitchFamily="34" charset="0"/>
                <a:hlinkClick r:id="rId17" action="ppaction://hlinksldjump"/>
              </a:rPr>
              <a:t>$500</a:t>
            </a:r>
            <a:endParaRPr lang="en-US" altLang="en-US" sz="2800" dirty="0">
              <a:solidFill>
                <a:srgbClr val="000000"/>
              </a:solidFill>
              <a:latin typeface="Impact" pitchFamily="34" charset="0"/>
            </a:endParaRPr>
          </a:p>
        </p:txBody>
      </p:sp>
      <p:sp>
        <p:nvSpPr>
          <p:cNvPr id="11293" name="Text Box 62"/>
          <p:cNvSpPr txBox="1">
            <a:spLocks noChangeArrowheads="1"/>
          </p:cNvSpPr>
          <p:nvPr/>
        </p:nvSpPr>
        <p:spPr bwMode="auto">
          <a:xfrm>
            <a:off x="6282128" y="4125614"/>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chemeClr val="tx2"/>
                </a:solidFill>
                <a:latin typeface="Impact" pitchFamily="34" charset="0"/>
                <a:hlinkClick r:id="rId18" action="ppaction://hlinksldjump">
                  <a:extLst>
                    <a:ext uri="{A12FA001-AC4F-418D-AE19-62706E023703}">
                      <ahyp:hlinkClr xmlns:ahyp="http://schemas.microsoft.com/office/drawing/2018/hyperlinkcolor" val="tx"/>
                    </a:ext>
                  </a:extLst>
                </a:hlinkClick>
              </a:rPr>
              <a:t>$500</a:t>
            </a:r>
            <a:endParaRPr lang="en-US" altLang="en-US" sz="2800" dirty="0">
              <a:solidFill>
                <a:schemeClr val="tx2"/>
              </a:solidFill>
              <a:latin typeface="Impact" pitchFamily="34" charset="0"/>
            </a:endParaRPr>
          </a:p>
        </p:txBody>
      </p:sp>
      <p:sp>
        <p:nvSpPr>
          <p:cNvPr id="11294" name="Text Box 67"/>
          <p:cNvSpPr txBox="1">
            <a:spLocks noChangeArrowheads="1"/>
          </p:cNvSpPr>
          <p:nvPr/>
        </p:nvSpPr>
        <p:spPr bwMode="auto">
          <a:xfrm>
            <a:off x="8397875" y="4125614"/>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rgbClr val="000000"/>
                </a:solidFill>
                <a:latin typeface="Impact" pitchFamily="34" charset="0"/>
                <a:hlinkClick r:id="rId19" action="ppaction://hlinksldjump"/>
              </a:rPr>
              <a:t>$500</a:t>
            </a:r>
            <a:endParaRPr lang="en-US" altLang="en-US" sz="2800" dirty="0">
              <a:solidFill>
                <a:srgbClr val="000000"/>
              </a:solidFill>
              <a:latin typeface="Impact" pitchFamily="34" charset="0"/>
            </a:endParaRPr>
          </a:p>
        </p:txBody>
      </p:sp>
      <p:sp>
        <p:nvSpPr>
          <p:cNvPr id="11295" name="Text Box 73"/>
          <p:cNvSpPr txBox="1">
            <a:spLocks noChangeArrowheads="1"/>
          </p:cNvSpPr>
          <p:nvPr/>
        </p:nvSpPr>
        <p:spPr bwMode="auto">
          <a:xfrm>
            <a:off x="10455275" y="4125614"/>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chemeClr val="tx2"/>
                </a:solidFill>
                <a:latin typeface="Impact" pitchFamily="34" charset="0"/>
                <a:hlinkClick r:id="rId20" action="ppaction://hlinksldjump">
                  <a:extLst>
                    <a:ext uri="{A12FA001-AC4F-418D-AE19-62706E023703}">
                      <ahyp:hlinkClr xmlns:ahyp="http://schemas.microsoft.com/office/drawing/2018/hyperlinkcolor" val="tx"/>
                    </a:ext>
                  </a:extLst>
                </a:hlinkClick>
              </a:rPr>
              <a:t>$500</a:t>
            </a:r>
            <a:endParaRPr lang="en-US" altLang="en-US" sz="2800" dirty="0">
              <a:solidFill>
                <a:schemeClr val="tx2"/>
              </a:solidFill>
              <a:latin typeface="Impact" pitchFamily="34" charset="0"/>
            </a:endParaRPr>
          </a:p>
        </p:txBody>
      </p:sp>
      <p:sp>
        <p:nvSpPr>
          <p:cNvPr id="3" name="TextBox 2"/>
          <p:cNvSpPr txBox="1"/>
          <p:nvPr/>
        </p:nvSpPr>
        <p:spPr>
          <a:xfrm>
            <a:off x="76200" y="152400"/>
            <a:ext cx="1960552" cy="1323439"/>
          </a:xfrm>
          <a:prstGeom prst="rect">
            <a:avLst/>
          </a:prstGeom>
          <a:noFill/>
        </p:spPr>
        <p:txBody>
          <a:bodyPr wrap="square" anchor="ctr" anchorCtr="0">
            <a:spAutoFit/>
          </a:bodyPr>
          <a:lstStyle/>
          <a:p>
            <a:pPr algn="ctr">
              <a:defRPr/>
            </a:pPr>
            <a:r>
              <a:rPr lang="en-US" sz="2000" b="1" kern="10" dirty="0">
                <a:solidFill>
                  <a:schemeClr val="bg1"/>
                </a:solidFill>
                <a:latin typeface="Arial Black"/>
              </a:rPr>
              <a:t>Older people and persons with disabilities</a:t>
            </a:r>
          </a:p>
        </p:txBody>
      </p:sp>
      <p:sp>
        <p:nvSpPr>
          <p:cNvPr id="49" name="TextBox 48"/>
          <p:cNvSpPr txBox="1"/>
          <p:nvPr/>
        </p:nvSpPr>
        <p:spPr>
          <a:xfrm>
            <a:off x="2093116" y="323939"/>
            <a:ext cx="1869284" cy="1200329"/>
          </a:xfrm>
          <a:prstGeom prst="rect">
            <a:avLst/>
          </a:prstGeom>
          <a:noFill/>
        </p:spPr>
        <p:txBody>
          <a:bodyPr wrap="square" anchor="ctr" anchorCtr="0">
            <a:spAutoFit/>
          </a:bodyPr>
          <a:lstStyle/>
          <a:p>
            <a:pPr algn="ctr">
              <a:defRPr/>
            </a:pPr>
            <a:r>
              <a:rPr lang="en-US" b="1" kern="10" dirty="0">
                <a:solidFill>
                  <a:schemeClr val="tx2"/>
                </a:solidFill>
                <a:latin typeface="Arial Black"/>
              </a:rPr>
              <a:t>Economic recovery</a:t>
            </a:r>
          </a:p>
          <a:p>
            <a:pPr algn="ctr">
              <a:defRPr/>
            </a:pPr>
            <a:r>
              <a:rPr lang="en-US" b="1" kern="10" dirty="0">
                <a:solidFill>
                  <a:schemeClr val="tx2"/>
                </a:solidFill>
                <a:latin typeface="Arial Black"/>
              </a:rPr>
              <a:t>(MERS)</a:t>
            </a:r>
          </a:p>
        </p:txBody>
      </p:sp>
      <p:sp>
        <p:nvSpPr>
          <p:cNvPr id="50" name="TextBox 49"/>
          <p:cNvSpPr txBox="1"/>
          <p:nvPr/>
        </p:nvSpPr>
        <p:spPr>
          <a:xfrm>
            <a:off x="4191000" y="350549"/>
            <a:ext cx="1698792" cy="1200329"/>
          </a:xfrm>
          <a:prstGeom prst="rect">
            <a:avLst/>
          </a:prstGeom>
          <a:noFill/>
        </p:spPr>
        <p:txBody>
          <a:bodyPr wrap="square" anchor="ctr" anchorCtr="0">
            <a:spAutoFit/>
          </a:bodyPr>
          <a:lstStyle/>
          <a:p>
            <a:pPr algn="ctr">
              <a:defRPr/>
            </a:pPr>
            <a:r>
              <a:rPr lang="en-US" b="1" kern="10" dirty="0">
                <a:solidFill>
                  <a:schemeClr val="bg1"/>
                </a:solidFill>
                <a:latin typeface="Arial Black"/>
              </a:rPr>
              <a:t>Market analysis</a:t>
            </a:r>
          </a:p>
          <a:p>
            <a:pPr algn="ctr">
              <a:defRPr/>
            </a:pPr>
            <a:r>
              <a:rPr lang="en-US" b="1" kern="10" dirty="0">
                <a:solidFill>
                  <a:schemeClr val="bg1"/>
                </a:solidFill>
                <a:latin typeface="Arial Black"/>
              </a:rPr>
              <a:t>(MISMA)</a:t>
            </a:r>
          </a:p>
        </p:txBody>
      </p:sp>
      <p:sp>
        <p:nvSpPr>
          <p:cNvPr id="51" name="TextBox 50"/>
          <p:cNvSpPr txBox="1"/>
          <p:nvPr/>
        </p:nvSpPr>
        <p:spPr>
          <a:xfrm>
            <a:off x="5907091" y="420271"/>
            <a:ext cx="2017709" cy="830997"/>
          </a:xfrm>
          <a:prstGeom prst="rect">
            <a:avLst/>
          </a:prstGeom>
          <a:noFill/>
        </p:spPr>
        <p:txBody>
          <a:bodyPr wrap="square" anchor="ctr" anchorCtr="0">
            <a:spAutoFit/>
          </a:bodyPr>
          <a:lstStyle/>
          <a:p>
            <a:pPr algn="ctr">
              <a:defRPr/>
            </a:pPr>
            <a:r>
              <a:rPr lang="en-US" b="1" kern="10" dirty="0">
                <a:solidFill>
                  <a:schemeClr val="tx2"/>
                </a:solidFill>
                <a:latin typeface="Arial Black"/>
              </a:rPr>
              <a:t>Child protection</a:t>
            </a:r>
          </a:p>
        </p:txBody>
      </p:sp>
      <p:sp>
        <p:nvSpPr>
          <p:cNvPr id="53" name="TextBox 52"/>
          <p:cNvSpPr txBox="1"/>
          <p:nvPr/>
        </p:nvSpPr>
        <p:spPr>
          <a:xfrm>
            <a:off x="10079034" y="442569"/>
            <a:ext cx="1808166" cy="830997"/>
          </a:xfrm>
          <a:prstGeom prst="rect">
            <a:avLst/>
          </a:prstGeom>
          <a:noFill/>
        </p:spPr>
        <p:txBody>
          <a:bodyPr wrap="square" anchor="ctr" anchorCtr="0">
            <a:spAutoFit/>
          </a:bodyPr>
          <a:lstStyle/>
          <a:p>
            <a:pPr algn="ctr">
              <a:defRPr/>
            </a:pPr>
            <a:r>
              <a:rPr lang="en-US" kern="10" dirty="0">
                <a:solidFill>
                  <a:schemeClr val="tx2"/>
                </a:solidFill>
                <a:latin typeface="Arial Black"/>
              </a:rPr>
              <a:t>Livestock</a:t>
            </a:r>
          </a:p>
          <a:p>
            <a:pPr algn="ctr">
              <a:defRPr/>
            </a:pPr>
            <a:r>
              <a:rPr lang="en-US" kern="10" dirty="0">
                <a:solidFill>
                  <a:schemeClr val="tx2"/>
                </a:solidFill>
                <a:latin typeface="Arial Black"/>
              </a:rPr>
              <a:t>(LEGS)</a:t>
            </a:r>
          </a:p>
        </p:txBody>
      </p:sp>
      <p:sp>
        <p:nvSpPr>
          <p:cNvPr id="39" name="Text Box 42"/>
          <p:cNvSpPr txBox="1">
            <a:spLocks noChangeArrowheads="1"/>
          </p:cNvSpPr>
          <p:nvPr/>
        </p:nvSpPr>
        <p:spPr bwMode="auto">
          <a:xfrm>
            <a:off x="2362200" y="1993632"/>
            <a:ext cx="12033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2800" dirty="0">
                <a:solidFill>
                  <a:schemeClr val="tx2"/>
                </a:solidFill>
                <a:latin typeface="Impact" pitchFamily="34" charset="0"/>
                <a:hlinkClick r:id="rId21" action="ppaction://hlinksldjump">
                  <a:extLst>
                    <a:ext uri="{A12FA001-AC4F-418D-AE19-62706E023703}">
                      <ahyp:hlinkClr xmlns:ahyp="http://schemas.microsoft.com/office/drawing/2018/hyperlinkcolor" val="tx"/>
                    </a:ext>
                  </a:extLst>
                </a:hlinkClick>
              </a:rPr>
              <a:t>$100</a:t>
            </a:r>
            <a:endParaRPr lang="en-US" altLang="en-US" sz="2800" dirty="0">
              <a:solidFill>
                <a:schemeClr val="tx2"/>
              </a:solidFill>
              <a:latin typeface="Impact" pitchFamily="34" charset="0"/>
            </a:endParaRPr>
          </a:p>
        </p:txBody>
      </p:sp>
      <p:cxnSp>
        <p:nvCxnSpPr>
          <p:cNvPr id="5" name="Straight Connector 4">
            <a:extLst>
              <a:ext uri="{FF2B5EF4-FFF2-40B4-BE49-F238E27FC236}">
                <a16:creationId xmlns:a16="http://schemas.microsoft.com/office/drawing/2014/main" id="{0CF5572D-422E-4A06-B751-E8E24399C3F1}"/>
              </a:ext>
            </a:extLst>
          </p:cNvPr>
          <p:cNvCxnSpPr>
            <a:cxnSpLocks/>
          </p:cNvCxnSpPr>
          <p:nvPr/>
        </p:nvCxnSpPr>
        <p:spPr bwMode="auto">
          <a:xfrm>
            <a:off x="0" y="1676400"/>
            <a:ext cx="12192000" cy="0"/>
          </a:xfrm>
          <a:prstGeom prst="line">
            <a:avLst/>
          </a:prstGeom>
          <a:solidFill>
            <a:schemeClr val="accent1"/>
          </a:solidFill>
          <a:ln w="381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Connector 44">
            <a:extLst>
              <a:ext uri="{FF2B5EF4-FFF2-40B4-BE49-F238E27FC236}">
                <a16:creationId xmlns:a16="http://schemas.microsoft.com/office/drawing/2014/main" id="{1511C0C8-1803-4C12-A002-109D8AFE5C84}"/>
              </a:ext>
            </a:extLst>
          </p:cNvPr>
          <p:cNvCxnSpPr>
            <a:cxnSpLocks/>
          </p:cNvCxnSpPr>
          <p:nvPr/>
        </p:nvCxnSpPr>
        <p:spPr bwMode="auto">
          <a:xfrm>
            <a:off x="0" y="2819400"/>
            <a:ext cx="12192000" cy="0"/>
          </a:xfrm>
          <a:prstGeom prst="line">
            <a:avLst/>
          </a:prstGeom>
          <a:solidFill>
            <a:schemeClr val="accent1"/>
          </a:solidFill>
          <a:ln w="381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a:extLst>
              <a:ext uri="{FF2B5EF4-FFF2-40B4-BE49-F238E27FC236}">
                <a16:creationId xmlns:a16="http://schemas.microsoft.com/office/drawing/2014/main" id="{8D15611A-01B0-40AD-882A-B93CCDC69D43}"/>
              </a:ext>
            </a:extLst>
          </p:cNvPr>
          <p:cNvCxnSpPr>
            <a:cxnSpLocks/>
          </p:cNvCxnSpPr>
          <p:nvPr/>
        </p:nvCxnSpPr>
        <p:spPr bwMode="auto">
          <a:xfrm>
            <a:off x="0" y="3962400"/>
            <a:ext cx="12192000" cy="0"/>
          </a:xfrm>
          <a:prstGeom prst="line">
            <a:avLst/>
          </a:prstGeom>
          <a:solidFill>
            <a:schemeClr val="accent1"/>
          </a:solidFill>
          <a:ln w="381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Action Button: Blank 3">
            <a:hlinkClick r:id="rId22" action="ppaction://hlinksldjump" highlightClick="1"/>
            <a:extLst>
              <a:ext uri="{FF2B5EF4-FFF2-40B4-BE49-F238E27FC236}">
                <a16:creationId xmlns:a16="http://schemas.microsoft.com/office/drawing/2014/main" id="{359A071B-AA72-4244-85A7-55EC5D04CF2F}"/>
              </a:ext>
            </a:extLst>
          </p:cNvPr>
          <p:cNvSpPr/>
          <p:nvPr/>
        </p:nvSpPr>
        <p:spPr bwMode="auto">
          <a:xfrm>
            <a:off x="7239000" y="6172201"/>
            <a:ext cx="1600200" cy="472188"/>
          </a:xfrm>
          <a:prstGeom prst="actionButtonBlank">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2"/>
                </a:solidFill>
                <a:effectLst/>
                <a:latin typeface="Open Sans Regular"/>
              </a:rPr>
              <a:t>Final round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6ABEA5B3-49B4-4736-AB0A-105381FC025C}"/>
              </a:ext>
            </a:extLst>
          </p:cNvPr>
          <p:cNvSpPr txBox="1">
            <a:spLocks noChangeArrowheads="1"/>
          </p:cNvSpPr>
          <p:nvPr/>
        </p:nvSpPr>
        <p:spPr bwMode="auto">
          <a:xfrm>
            <a:off x="2514600" y="762000"/>
            <a:ext cx="756602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What percentage of the world’s population has a disability?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A8395976-24D1-48BD-B94D-763EA8AA3285}"/>
              </a:ext>
            </a:extLst>
          </p:cNvPr>
          <p:cNvSpPr txBox="1">
            <a:spLocks noChangeArrowheads="1"/>
          </p:cNvSpPr>
          <p:nvPr/>
        </p:nvSpPr>
        <p:spPr bwMode="auto">
          <a:xfrm>
            <a:off x="2362203" y="2447329"/>
            <a:ext cx="75660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15%</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5"/>
          <p:cNvSpPr txBox="1">
            <a:spLocks noChangeArrowheads="1"/>
          </p:cNvSpPr>
          <p:nvPr/>
        </p:nvSpPr>
        <p:spPr bwMode="auto">
          <a:xfrm>
            <a:off x="2339978" y="1447773"/>
            <a:ext cx="75660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What does the RECU principle mean?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5"/>
          <p:cNvSpPr txBox="1">
            <a:spLocks noChangeArrowheads="1"/>
          </p:cNvSpPr>
          <p:nvPr/>
        </p:nvSpPr>
        <p:spPr bwMode="auto">
          <a:xfrm>
            <a:off x="1981200" y="524444"/>
            <a:ext cx="85344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u="sng" dirty="0">
                <a:solidFill>
                  <a:schemeClr val="bg1"/>
                </a:solidFill>
                <a:latin typeface="Arial Black" pitchFamily="34" charset="0"/>
                <a:cs typeface="Arial" charset="0"/>
              </a:rPr>
              <a:t>R</a:t>
            </a:r>
            <a:r>
              <a:rPr lang="en-US" altLang="en-US" sz="6000" dirty="0">
                <a:solidFill>
                  <a:schemeClr val="bg1"/>
                </a:solidFill>
                <a:latin typeface="Arial Black" pitchFamily="34" charset="0"/>
                <a:cs typeface="Arial" charset="0"/>
              </a:rPr>
              <a:t>each, </a:t>
            </a:r>
            <a:r>
              <a:rPr lang="en-US" altLang="en-US" sz="6000" u="sng" dirty="0">
                <a:solidFill>
                  <a:schemeClr val="bg1"/>
                </a:solidFill>
                <a:latin typeface="Arial Black" pitchFamily="34" charset="0"/>
                <a:cs typeface="Arial" charset="0"/>
              </a:rPr>
              <a:t>E</a:t>
            </a:r>
            <a:r>
              <a:rPr lang="en-US" altLang="en-US" sz="6000" dirty="0">
                <a:solidFill>
                  <a:schemeClr val="bg1"/>
                </a:solidFill>
                <a:latin typeface="Arial Black" pitchFamily="34" charset="0"/>
                <a:cs typeface="Arial" charset="0"/>
              </a:rPr>
              <a:t>nter, </a:t>
            </a:r>
            <a:r>
              <a:rPr lang="en-US" altLang="en-US" sz="6000" u="sng" dirty="0">
                <a:solidFill>
                  <a:schemeClr val="bg1"/>
                </a:solidFill>
                <a:latin typeface="Arial Black" pitchFamily="34" charset="0"/>
                <a:cs typeface="Arial" charset="0"/>
              </a:rPr>
              <a:t>C</a:t>
            </a:r>
            <a:r>
              <a:rPr lang="en-US" altLang="en-US" sz="6000" dirty="0">
                <a:solidFill>
                  <a:schemeClr val="bg1"/>
                </a:solidFill>
                <a:latin typeface="Arial Black" pitchFamily="34" charset="0"/>
                <a:cs typeface="Arial" charset="0"/>
              </a:rPr>
              <a:t>irculate, and </a:t>
            </a:r>
            <a:r>
              <a:rPr lang="en-US" altLang="en-US" sz="6000" u="sng" dirty="0">
                <a:solidFill>
                  <a:schemeClr val="bg1"/>
                </a:solidFill>
                <a:latin typeface="Arial Black" pitchFamily="34" charset="0"/>
                <a:cs typeface="Arial" charset="0"/>
              </a:rPr>
              <a:t>U</a:t>
            </a:r>
            <a:r>
              <a:rPr lang="en-US" altLang="en-US" sz="6000" dirty="0">
                <a:solidFill>
                  <a:schemeClr val="bg1"/>
                </a:solidFill>
                <a:latin typeface="Arial Black" pitchFamily="34" charset="0"/>
                <a:cs typeface="Arial" charset="0"/>
              </a:rPr>
              <a:t>se – the design approach to accessibility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4648200" y="2131454"/>
            <a:ext cx="6768854" cy="4724400"/>
          </a:xfrm>
        </p:spPr>
        <p:txBody>
          <a:bodyPr>
            <a:normAutofit/>
          </a:bodyPr>
          <a:lstStyle/>
          <a:p>
            <a:pPr lvl="0"/>
            <a:r>
              <a:rPr lang="en-GB" dirty="0"/>
              <a:t>Describe the general guidance provided, structure, and application of the seven partner standards</a:t>
            </a:r>
            <a:endParaRPr lang="de-DE" dirty="0"/>
          </a:p>
          <a:p>
            <a:r>
              <a:rPr lang="en-GB" dirty="0"/>
              <a:t>Use the HSP app to quickly navigate the complementary standards</a:t>
            </a:r>
            <a:r>
              <a:rPr lang="de-DE" sz="2800" dirty="0"/>
              <a:t> </a:t>
            </a:r>
            <a:endParaRPr lang="en-US" sz="2800" dirty="0">
              <a:latin typeface="Open Sans Regular"/>
            </a:endParaRPr>
          </a:p>
        </p:txBody>
      </p:sp>
      <p:sp>
        <p:nvSpPr>
          <p:cNvPr id="5" name="Title 1">
            <a:extLst>
              <a:ext uri="{FF2B5EF4-FFF2-40B4-BE49-F238E27FC236}">
                <a16:creationId xmlns:a16="http://schemas.microsoft.com/office/drawing/2014/main" id="{C172D15C-5494-4685-AAB2-19D65036AF90}"/>
              </a:ext>
            </a:extLst>
          </p:cNvPr>
          <p:cNvSpPr txBox="1">
            <a:spLocks/>
          </p:cNvSpPr>
          <p:nvPr/>
        </p:nvSpPr>
        <p:spPr>
          <a:xfrm>
            <a:off x="5105400" y="679049"/>
            <a:ext cx="7034403" cy="794718"/>
          </a:xfrm>
          <a:prstGeom prst="rect">
            <a:avLst/>
          </a:prstGeom>
          <a:ln w="12700">
            <a:miter lim="400000"/>
          </a:ln>
          <a:extLst>
            <a:ext uri="{C572A759-6A51-4108-AA02-DFA0A04FC94B}">
              <ma14:wrappingTextBoxFlag xmlns="" xmlns:ma14="http://schemas.microsoft.com/office/mac/drawingml/2011/main" val="1"/>
            </a:ext>
          </a:extLst>
        </p:spPr>
        <p:txBody>
          <a:bodyPr lIns="35718" tIns="35718" rIns="35718" bIns="35718" anchor="t">
            <a:noAutofit/>
          </a:bodyPr>
          <a:lst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chemeClr val="tx2">
                    <a:lumMod val="50000"/>
                  </a:schemeClr>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US" sz="3094" dirty="0">
                <a:solidFill>
                  <a:schemeClr val="tx2"/>
                </a:solidFill>
              </a:rPr>
              <a:t>By the end of this session you will be able to:</a:t>
            </a:r>
          </a:p>
        </p:txBody>
      </p:sp>
    </p:spTree>
    <p:extLst>
      <p:ext uri="{BB962C8B-B14F-4D97-AF65-F5344CB8AC3E}">
        <p14:creationId xmlns:p14="http://schemas.microsoft.com/office/powerpoint/2010/main" val="1542565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68ACC7A5-8D80-441C-990D-F31F543305C4}"/>
              </a:ext>
            </a:extLst>
          </p:cNvPr>
          <p:cNvSpPr txBox="1">
            <a:spLocks noChangeArrowheads="1"/>
          </p:cNvSpPr>
          <p:nvPr/>
        </p:nvSpPr>
        <p:spPr bwMode="auto">
          <a:xfrm>
            <a:off x="2438400" y="685800"/>
            <a:ext cx="756602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What percentage of toilets should have seats and handrails?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8F9F83A3-3542-49E4-BBC7-4511EF9F82C6}"/>
              </a:ext>
            </a:extLst>
          </p:cNvPr>
          <p:cNvSpPr txBox="1">
            <a:spLocks noChangeArrowheads="1"/>
          </p:cNvSpPr>
          <p:nvPr/>
        </p:nvSpPr>
        <p:spPr bwMode="auto">
          <a:xfrm>
            <a:off x="2339978" y="2371102"/>
            <a:ext cx="75660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15%</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5"/>
          <p:cNvSpPr txBox="1">
            <a:spLocks noChangeArrowheads="1"/>
          </p:cNvSpPr>
          <p:nvPr/>
        </p:nvSpPr>
        <p:spPr bwMode="auto">
          <a:xfrm>
            <a:off x="1447798" y="762000"/>
            <a:ext cx="9296403"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None/>
            </a:pPr>
            <a:r>
              <a:rPr lang="en-US" sz="6000" dirty="0">
                <a:solidFill>
                  <a:schemeClr val="bg1"/>
                </a:solidFill>
                <a:latin typeface="Arial Black" panose="020B0A04020102020204" pitchFamily="34" charset="0"/>
              </a:rPr>
              <a:t>What do you call work that is not regulated or taxed by the government?</a:t>
            </a:r>
            <a:endParaRPr lang="en-US" altLang="en-US" sz="6000" dirty="0">
              <a:solidFill>
                <a:schemeClr val="bg1"/>
              </a:solidFill>
              <a:latin typeface="Arial Black" panose="020B0A04020102020204" pitchFamily="34" charset="0"/>
              <a:cs typeface="Arial" charset="0"/>
            </a:endParaRPr>
          </a:p>
          <a:p>
            <a:pPr algn="ctr">
              <a:spcBef>
                <a:spcPct val="0"/>
              </a:spcBef>
              <a:buFontTx/>
              <a:buNone/>
            </a:pPr>
            <a:endParaRPr lang="en-US" altLang="en-US" sz="6000" dirty="0">
              <a:solidFill>
                <a:schemeClr val="bg1"/>
              </a:solidFill>
              <a:latin typeface="Arial Black" panose="020B0A04020102020204" pitchFamily="34" charset="0"/>
              <a:cs typeface="Arial"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0B2A90B4-3D40-4080-A575-5550A1422E61}"/>
              </a:ext>
            </a:extLst>
          </p:cNvPr>
          <p:cNvSpPr txBox="1">
            <a:spLocks noChangeArrowheads="1"/>
          </p:cNvSpPr>
          <p:nvPr/>
        </p:nvSpPr>
        <p:spPr bwMode="auto">
          <a:xfrm>
            <a:off x="2339978" y="986108"/>
            <a:ext cx="756602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anose="020B0A04020102020204" pitchFamily="34" charset="0"/>
                <a:cs typeface="Arial" charset="0"/>
              </a:rPr>
              <a:t>the </a:t>
            </a:r>
            <a:r>
              <a:rPr lang="en-US" altLang="en-US" sz="6000" b="1" dirty="0">
                <a:solidFill>
                  <a:schemeClr val="bg1"/>
                </a:solidFill>
                <a:latin typeface="Arial Black" panose="020B0A04020102020204" pitchFamily="34" charset="0"/>
                <a:cs typeface="Arial" charset="0"/>
              </a:rPr>
              <a:t>i</a:t>
            </a:r>
            <a:r>
              <a:rPr lang="en-US" sz="6000" b="1" dirty="0">
                <a:solidFill>
                  <a:schemeClr val="bg1"/>
                </a:solidFill>
                <a:latin typeface="Arial Black" panose="020B0A04020102020204" pitchFamily="34" charset="0"/>
              </a:rPr>
              <a:t>nformal sector or informal economy</a:t>
            </a:r>
            <a:endParaRPr lang="en-US" altLang="en-US" sz="6000" dirty="0">
              <a:solidFill>
                <a:schemeClr val="bg1"/>
              </a:solidFill>
              <a:latin typeface="Arial Black" panose="020B0A04020102020204" pitchFamily="34" charset="0"/>
              <a:cs typeface="Arial"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5"/>
          <p:cNvSpPr txBox="1">
            <a:spLocks noChangeArrowheads="1"/>
          </p:cNvSpPr>
          <p:nvPr/>
        </p:nvSpPr>
        <p:spPr bwMode="auto">
          <a:xfrm>
            <a:off x="2438400" y="1913692"/>
            <a:ext cx="756602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sz="6000" b="1" dirty="0">
                <a:solidFill>
                  <a:schemeClr val="bg1"/>
                </a:solidFill>
                <a:latin typeface="Arial Black" panose="020B0A04020102020204" pitchFamily="34" charset="0"/>
              </a:rPr>
              <a:t>What is an </a:t>
            </a:r>
            <a:br>
              <a:rPr lang="en-US" sz="6000" b="1" dirty="0">
                <a:solidFill>
                  <a:schemeClr val="bg1"/>
                </a:solidFill>
                <a:latin typeface="Arial Black" panose="020B0A04020102020204" pitchFamily="34" charset="0"/>
              </a:rPr>
            </a:br>
            <a:r>
              <a:rPr lang="en-US" sz="6000" b="1" dirty="0">
                <a:solidFill>
                  <a:schemeClr val="bg1"/>
                </a:solidFill>
                <a:latin typeface="Arial Black" panose="020B0A04020102020204" pitchFamily="34" charset="0"/>
              </a:rPr>
              <a:t>MFI or MFO?</a:t>
            </a:r>
            <a:endParaRPr lang="en-US" altLang="en-US" sz="6000" dirty="0">
              <a:solidFill>
                <a:schemeClr val="bg1"/>
              </a:solidFill>
              <a:latin typeface="Arial Black" panose="020B0A04020102020204" pitchFamily="34" charset="0"/>
              <a:cs typeface="Arial"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5"/>
          <p:cNvSpPr txBox="1">
            <a:spLocks noChangeArrowheads="1"/>
          </p:cNvSpPr>
          <p:nvPr/>
        </p:nvSpPr>
        <p:spPr bwMode="auto">
          <a:xfrm>
            <a:off x="2339978" y="1447774"/>
            <a:ext cx="75660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a </a:t>
            </a:r>
            <a:r>
              <a:rPr lang="en-US" sz="6000" b="1" u="sng" dirty="0">
                <a:solidFill>
                  <a:schemeClr val="bg1"/>
                </a:solidFill>
                <a:latin typeface="Arial Black" panose="020B0A04020102020204" pitchFamily="34" charset="0"/>
              </a:rPr>
              <a:t>m</a:t>
            </a:r>
            <a:r>
              <a:rPr lang="en-US" sz="6000" b="1" dirty="0">
                <a:solidFill>
                  <a:schemeClr val="bg1"/>
                </a:solidFill>
                <a:latin typeface="Arial Black" panose="020B0A04020102020204" pitchFamily="34" charset="0"/>
              </a:rPr>
              <a:t>icro</a:t>
            </a:r>
            <a:r>
              <a:rPr lang="en-US" sz="6000" b="1" u="sng" dirty="0">
                <a:solidFill>
                  <a:schemeClr val="bg1"/>
                </a:solidFill>
                <a:latin typeface="Arial Black" panose="020B0A04020102020204" pitchFamily="34" charset="0"/>
              </a:rPr>
              <a:t>f</a:t>
            </a:r>
            <a:r>
              <a:rPr lang="en-US" sz="6000" b="1" dirty="0">
                <a:solidFill>
                  <a:schemeClr val="bg1"/>
                </a:solidFill>
                <a:latin typeface="Arial Black" panose="020B0A04020102020204" pitchFamily="34" charset="0"/>
              </a:rPr>
              <a:t>inance </a:t>
            </a:r>
            <a:r>
              <a:rPr lang="en-US" sz="6000" b="1" u="sng" dirty="0">
                <a:solidFill>
                  <a:schemeClr val="bg1"/>
                </a:solidFill>
                <a:latin typeface="Arial Black" panose="020B0A04020102020204" pitchFamily="34" charset="0"/>
              </a:rPr>
              <a:t>i</a:t>
            </a:r>
            <a:r>
              <a:rPr lang="en-US" sz="6000" b="1" dirty="0">
                <a:solidFill>
                  <a:schemeClr val="bg1"/>
                </a:solidFill>
                <a:latin typeface="Arial Black" panose="020B0A04020102020204" pitchFamily="34" charset="0"/>
              </a:rPr>
              <a:t>nstitution or </a:t>
            </a:r>
            <a:r>
              <a:rPr lang="en-US" sz="6000" b="1" u="sng" dirty="0">
                <a:solidFill>
                  <a:schemeClr val="bg1"/>
                </a:solidFill>
                <a:latin typeface="Arial Black" panose="020B0A04020102020204" pitchFamily="34" charset="0"/>
              </a:rPr>
              <a:t>o</a:t>
            </a:r>
            <a:r>
              <a:rPr lang="en-US" sz="6000" b="1" dirty="0">
                <a:solidFill>
                  <a:schemeClr val="bg1"/>
                </a:solidFill>
                <a:latin typeface="Arial Black" panose="020B0A04020102020204" pitchFamily="34" charset="0"/>
              </a:rPr>
              <a:t>rganisation</a:t>
            </a:r>
            <a:endParaRPr lang="en-US" altLang="en-US" sz="6000" dirty="0">
              <a:solidFill>
                <a:schemeClr val="bg1"/>
              </a:solidFill>
              <a:latin typeface="Arial Black" panose="020B0A04020102020204" pitchFamily="34" charset="0"/>
              <a:cs typeface="Arial"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8B098813-2BC4-4744-B89C-228CC74608E5}"/>
              </a:ext>
            </a:extLst>
          </p:cNvPr>
          <p:cNvSpPr txBox="1">
            <a:spLocks noChangeArrowheads="1"/>
          </p:cNvSpPr>
          <p:nvPr/>
        </p:nvSpPr>
        <p:spPr bwMode="auto">
          <a:xfrm>
            <a:off x="1219200" y="955358"/>
            <a:ext cx="93726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4800" dirty="0">
                <a:solidFill>
                  <a:schemeClr val="bg1"/>
                </a:solidFill>
                <a:latin typeface="Arial Black" panose="020B0A04020102020204" pitchFamily="34" charset="0"/>
                <a:cs typeface="Arial" charset="0"/>
              </a:rPr>
              <a:t>What three factors are to be considered in selecting partners w</a:t>
            </a:r>
            <a:r>
              <a:rPr lang="en-US" sz="4800" dirty="0">
                <a:solidFill>
                  <a:schemeClr val="bg1"/>
                </a:solidFill>
                <a:latin typeface="Arial Black" panose="020B0A04020102020204" pitchFamily="34" charset="0"/>
              </a:rPr>
              <a:t>hen using a market facilitation approach?</a:t>
            </a:r>
            <a:endParaRPr lang="en-US" altLang="en-US" sz="4800" dirty="0">
              <a:solidFill>
                <a:schemeClr val="bg1"/>
              </a:solidFill>
              <a:latin typeface="Arial Black" panose="020B0A04020102020204" pitchFamily="34" charset="0"/>
              <a:cs typeface="Arial"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D98A7020-3832-43F7-9DBA-85843FA73D09}"/>
              </a:ext>
            </a:extLst>
          </p:cNvPr>
          <p:cNvSpPr txBox="1">
            <a:spLocks noChangeArrowheads="1"/>
          </p:cNvSpPr>
          <p:nvPr/>
        </p:nvSpPr>
        <p:spPr bwMode="auto">
          <a:xfrm>
            <a:off x="571500" y="1828800"/>
            <a:ext cx="110490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leverage, will, and skills/capacity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5"/>
          <p:cNvSpPr txBox="1">
            <a:spLocks noChangeArrowheads="1"/>
          </p:cNvSpPr>
          <p:nvPr/>
        </p:nvSpPr>
        <p:spPr bwMode="auto">
          <a:xfrm>
            <a:off x="2339978" y="1909438"/>
            <a:ext cx="756602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What does CTP stand for?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5"/>
          <p:cNvSpPr txBox="1">
            <a:spLocks noChangeArrowheads="1"/>
          </p:cNvSpPr>
          <p:nvPr/>
        </p:nvSpPr>
        <p:spPr bwMode="auto">
          <a:xfrm>
            <a:off x="2339978" y="1909438"/>
            <a:ext cx="756602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u="sng" dirty="0">
                <a:solidFill>
                  <a:schemeClr val="bg1"/>
                </a:solidFill>
                <a:latin typeface="Arial Black" pitchFamily="34" charset="0"/>
                <a:cs typeface="Arial" charset="0"/>
              </a:rPr>
              <a:t>c</a:t>
            </a:r>
            <a:r>
              <a:rPr lang="en-US" altLang="en-US" sz="6000" dirty="0">
                <a:solidFill>
                  <a:schemeClr val="bg1"/>
                </a:solidFill>
                <a:latin typeface="Arial Black" pitchFamily="34" charset="0"/>
                <a:cs typeface="Arial" charset="0"/>
              </a:rPr>
              <a:t>ash </a:t>
            </a:r>
            <a:r>
              <a:rPr lang="en-US" altLang="en-US" sz="6000" u="sng" dirty="0">
                <a:solidFill>
                  <a:schemeClr val="bg1"/>
                </a:solidFill>
                <a:latin typeface="Arial Black" pitchFamily="34" charset="0"/>
                <a:cs typeface="Arial" charset="0"/>
              </a:rPr>
              <a:t>t</a:t>
            </a:r>
            <a:r>
              <a:rPr lang="en-US" altLang="en-US" sz="6000" dirty="0">
                <a:solidFill>
                  <a:schemeClr val="bg1"/>
                </a:solidFill>
                <a:latin typeface="Arial Black" pitchFamily="34" charset="0"/>
                <a:cs typeface="Arial" charset="0"/>
              </a:rPr>
              <a:t>ransfer </a:t>
            </a:r>
            <a:r>
              <a:rPr lang="en-US" altLang="en-US" sz="6000" u="sng" dirty="0">
                <a:solidFill>
                  <a:schemeClr val="bg1"/>
                </a:solidFill>
                <a:latin typeface="Arial Black" pitchFamily="34" charset="0"/>
                <a:cs typeface="Arial" charset="0"/>
              </a:rPr>
              <a:t>p</a:t>
            </a:r>
            <a:r>
              <a:rPr lang="en-US" altLang="en-US" sz="6000" dirty="0">
                <a:solidFill>
                  <a:schemeClr val="bg1"/>
                </a:solidFill>
                <a:latin typeface="Arial Black" pitchFamily="34" charset="0"/>
                <a:cs typeface="Arial" charset="0"/>
              </a:rPr>
              <a:t>rogramming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72A08CB-5731-48EB-A63B-CE40D3D17948}"/>
              </a:ext>
            </a:extLst>
          </p:cNvPr>
          <p:cNvSpPr/>
          <p:nvPr/>
        </p:nvSpPr>
        <p:spPr bwMode="auto">
          <a:xfrm>
            <a:off x="0" y="0"/>
            <a:ext cx="12192000" cy="6858000"/>
          </a:xfrm>
          <a:prstGeom prst="rect">
            <a:avLst/>
          </a:prstGeom>
          <a:solidFill>
            <a:srgbClr val="EDEBE9"/>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Times New Roman" pitchFamily="18" charset="0"/>
            </a:endParaRPr>
          </a:p>
        </p:txBody>
      </p:sp>
      <p:sp>
        <p:nvSpPr>
          <p:cNvPr id="2" name="Title 1">
            <a:extLst>
              <a:ext uri="{FF2B5EF4-FFF2-40B4-BE49-F238E27FC236}">
                <a16:creationId xmlns:a16="http://schemas.microsoft.com/office/drawing/2014/main" id="{65DA334D-5C75-4C2C-845E-A4E8093E075D}"/>
              </a:ext>
            </a:extLst>
          </p:cNvPr>
          <p:cNvSpPr>
            <a:spLocks noGrp="1"/>
          </p:cNvSpPr>
          <p:nvPr>
            <p:ph type="title"/>
          </p:nvPr>
        </p:nvSpPr>
        <p:spPr>
          <a:xfrm>
            <a:off x="381000" y="147942"/>
            <a:ext cx="11125200" cy="1071258"/>
          </a:xfrm>
        </p:spPr>
        <p:txBody>
          <a:bodyPr>
            <a:normAutofit/>
          </a:bodyPr>
          <a:lstStyle/>
          <a:p>
            <a:r>
              <a:rPr lang="en-US" dirty="0"/>
              <a:t>Life with dignity is everybody’s right</a:t>
            </a:r>
          </a:p>
        </p:txBody>
      </p:sp>
      <p:pic>
        <p:nvPicPr>
          <p:cNvPr id="4" name="Online Media 3" title="What are humanitarian standards?">
            <a:hlinkClick r:id="" action="ppaction://media"/>
            <a:extLst>
              <a:ext uri="{FF2B5EF4-FFF2-40B4-BE49-F238E27FC236}">
                <a16:creationId xmlns:a16="http://schemas.microsoft.com/office/drawing/2014/main" id="{36B57249-B54F-4FB1-91A4-F4508EBEBD80}"/>
              </a:ext>
            </a:extLst>
          </p:cNvPr>
          <p:cNvPicPr>
            <a:picLocks noRot="1" noChangeAspect="1"/>
          </p:cNvPicPr>
          <p:nvPr>
            <a:videoFile r:link="rId1"/>
          </p:nvPr>
        </p:nvPicPr>
        <p:blipFill>
          <a:blip r:embed="rId4"/>
          <a:stretch>
            <a:fillRect/>
          </a:stretch>
        </p:blipFill>
        <p:spPr>
          <a:xfrm>
            <a:off x="1083733" y="990600"/>
            <a:ext cx="10024533" cy="5638800"/>
          </a:xfrm>
          <a:prstGeom prst="rect">
            <a:avLst/>
          </a:prstGeom>
        </p:spPr>
      </p:pic>
    </p:spTree>
    <p:extLst>
      <p:ext uri="{BB962C8B-B14F-4D97-AF65-F5344CB8AC3E}">
        <p14:creationId xmlns:p14="http://schemas.microsoft.com/office/powerpoint/2010/main" val="41992099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02A3CAFA-C613-4B0E-8073-FC0FFD083ECF}"/>
              </a:ext>
            </a:extLst>
          </p:cNvPr>
          <p:cNvSpPr txBox="1">
            <a:spLocks noChangeArrowheads="1"/>
          </p:cNvSpPr>
          <p:nvPr/>
        </p:nvSpPr>
        <p:spPr bwMode="auto">
          <a:xfrm>
            <a:off x="1066800" y="838200"/>
            <a:ext cx="9753599"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What kinds of information are needed for market assessment?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CE215D-04F0-4C9E-AC06-B1F7B46F02C8}"/>
              </a:ext>
            </a:extLst>
          </p:cNvPr>
          <p:cNvSpPr txBox="1"/>
          <p:nvPr/>
        </p:nvSpPr>
        <p:spPr bwMode="auto">
          <a:xfrm>
            <a:off x="304800" y="609600"/>
            <a:ext cx="117348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pPr algn="ctr">
              <a:spcBef>
                <a:spcPct val="0"/>
              </a:spcBef>
              <a:buFontTx/>
              <a:buNone/>
            </a:pPr>
            <a:r>
              <a:rPr lang="en-US" sz="5400" dirty="0">
                <a:solidFill>
                  <a:schemeClr val="bg1"/>
                </a:solidFill>
                <a:latin typeface="Arial Black" pitchFamily="34" charset="0"/>
                <a:cs typeface="Arial" charset="0"/>
              </a:rPr>
              <a:t>data on context, economics, pre-existing market information, impact of the crisis on markets, and other planned interventions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5"/>
          <p:cNvSpPr txBox="1">
            <a:spLocks noChangeArrowheads="1"/>
          </p:cNvSpPr>
          <p:nvPr/>
        </p:nvSpPr>
        <p:spPr bwMode="auto">
          <a:xfrm>
            <a:off x="457200" y="986108"/>
            <a:ext cx="110490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What are these things?</a:t>
            </a:r>
          </a:p>
          <a:p>
            <a:pPr algn="ctr">
              <a:spcBef>
                <a:spcPct val="0"/>
              </a:spcBef>
              <a:buFontTx/>
              <a:buNone/>
            </a:pPr>
            <a:r>
              <a:rPr lang="en-US" altLang="en-US" sz="6000" dirty="0">
                <a:solidFill>
                  <a:schemeClr val="bg1"/>
                </a:solidFill>
                <a:latin typeface="Arial Black" pitchFamily="34" charset="0"/>
                <a:cs typeface="Arial" charset="0"/>
              </a:rPr>
              <a:t>PCMMA, RAM, MAG, EMMA, MFIRA, and MARKit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5"/>
          <p:cNvSpPr txBox="1">
            <a:spLocks noChangeArrowheads="1"/>
          </p:cNvSpPr>
          <p:nvPr/>
        </p:nvSpPr>
        <p:spPr bwMode="auto">
          <a:xfrm>
            <a:off x="2339978" y="1447773"/>
            <a:ext cx="75660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sz="6000" dirty="0">
                <a:solidFill>
                  <a:schemeClr val="bg1"/>
                </a:solidFill>
                <a:latin typeface="Arial Black" panose="020B0A04020102020204" pitchFamily="34" charset="0"/>
              </a:rPr>
              <a:t>humanitarian market analysis tools</a:t>
            </a:r>
            <a:endParaRPr lang="en-US" altLang="en-US" sz="6000" dirty="0">
              <a:solidFill>
                <a:schemeClr val="bg1"/>
              </a:solidFill>
              <a:latin typeface="Arial Black" panose="020B0A04020102020204" pitchFamily="34" charset="0"/>
              <a:cs typeface="Arial"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38C817C0-2A6E-4706-9BED-8453E1D8C47D}"/>
              </a:ext>
            </a:extLst>
          </p:cNvPr>
          <p:cNvSpPr txBox="1">
            <a:spLocks noChangeArrowheads="1"/>
          </p:cNvSpPr>
          <p:nvPr/>
        </p:nvSpPr>
        <p:spPr bwMode="auto">
          <a:xfrm>
            <a:off x="1665289" y="838200"/>
            <a:ext cx="8861422"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What three bodies of treaty law make up the international legal framework?</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58D1989D-3B27-4584-8BE5-8B331C9CFFC5}"/>
              </a:ext>
            </a:extLst>
          </p:cNvPr>
          <p:cNvSpPr txBox="1">
            <a:spLocks noChangeArrowheads="1"/>
          </p:cNvSpPr>
          <p:nvPr/>
        </p:nvSpPr>
        <p:spPr bwMode="auto">
          <a:xfrm>
            <a:off x="723900" y="838200"/>
            <a:ext cx="10744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1143000" indent="-1143000">
              <a:spcBef>
                <a:spcPct val="0"/>
              </a:spcBef>
              <a:buFont typeface="+mj-lt"/>
              <a:buAutoNum type="arabicPeriod"/>
            </a:pPr>
            <a:r>
              <a:rPr lang="en-US" sz="6000" dirty="0">
                <a:solidFill>
                  <a:schemeClr val="bg1"/>
                </a:solidFill>
                <a:latin typeface="Arial Black" panose="020B0A04020102020204" pitchFamily="34" charset="0"/>
              </a:rPr>
              <a:t>international human rights law</a:t>
            </a:r>
          </a:p>
          <a:p>
            <a:pPr marL="1143000" indent="-1143000">
              <a:spcBef>
                <a:spcPct val="0"/>
              </a:spcBef>
              <a:buFont typeface="+mj-lt"/>
              <a:buAutoNum type="arabicPeriod"/>
            </a:pPr>
            <a:r>
              <a:rPr lang="en-US" sz="6000" dirty="0">
                <a:solidFill>
                  <a:schemeClr val="bg1"/>
                </a:solidFill>
                <a:latin typeface="Arial Black" panose="020B0A04020102020204" pitchFamily="34" charset="0"/>
              </a:rPr>
              <a:t>humanitarian law</a:t>
            </a:r>
          </a:p>
          <a:p>
            <a:pPr marL="1143000" indent="-1143000">
              <a:spcBef>
                <a:spcPct val="0"/>
              </a:spcBef>
              <a:buFont typeface="+mj-lt"/>
              <a:buAutoNum type="arabicPeriod"/>
            </a:pPr>
            <a:r>
              <a:rPr lang="en-US" sz="6000" dirty="0">
                <a:solidFill>
                  <a:schemeClr val="bg1"/>
                </a:solidFill>
                <a:latin typeface="Arial Black" panose="020B0A04020102020204" pitchFamily="34" charset="0"/>
              </a:rPr>
              <a:t>refugee law</a:t>
            </a:r>
            <a:endParaRPr lang="en-US" altLang="en-US" sz="6000" dirty="0">
              <a:solidFill>
                <a:schemeClr val="bg1"/>
              </a:solidFill>
              <a:latin typeface="Arial Black" panose="020B0A04020102020204" pitchFamily="34" charset="0"/>
              <a:cs typeface="Arial"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533400" y="948154"/>
            <a:ext cx="110490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sz="4400" dirty="0">
                <a:solidFill>
                  <a:schemeClr val="bg1"/>
                </a:solidFill>
                <a:latin typeface="Arial Black" panose="020B0A04020102020204" pitchFamily="34" charset="0"/>
              </a:rPr>
              <a:t>What protection action consists of the ongoing collection of information indicating levels and patterns of violence, exploitation, abuse, and neglect of children?</a:t>
            </a:r>
            <a:endParaRPr lang="en-US" altLang="en-US" sz="4400" dirty="0">
              <a:solidFill>
                <a:schemeClr val="bg1"/>
              </a:solidFill>
              <a:latin typeface="Arial Black" panose="020B0A04020102020204" pitchFamily="34" charset="0"/>
              <a:cs typeface="Arial"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5"/>
          <p:cNvSpPr txBox="1">
            <a:spLocks noChangeArrowheads="1"/>
          </p:cNvSpPr>
          <p:nvPr/>
        </p:nvSpPr>
        <p:spPr bwMode="auto">
          <a:xfrm>
            <a:off x="2339978" y="1909438"/>
            <a:ext cx="756602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child protection monitoring</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D72001A7-EA62-463D-BD9E-1FCC11421729}"/>
              </a:ext>
            </a:extLst>
          </p:cNvPr>
          <p:cNvSpPr txBox="1">
            <a:spLocks noChangeArrowheads="1"/>
          </p:cNvSpPr>
          <p:nvPr/>
        </p:nvSpPr>
        <p:spPr bwMode="auto">
          <a:xfrm>
            <a:off x="914400" y="838200"/>
            <a:ext cx="10363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sz="4000" dirty="0">
                <a:solidFill>
                  <a:schemeClr val="bg1"/>
                </a:solidFill>
                <a:latin typeface="Arial Black" panose="020B0A04020102020204" pitchFamily="34" charset="0"/>
              </a:rPr>
              <a:t>What do you call safe spaces where communities create nurturing environments in which children can access free and structured play, recreation, and leisure and learning activities? </a:t>
            </a:r>
            <a:endParaRPr lang="en-US" altLang="en-US" sz="4000" dirty="0">
              <a:solidFill>
                <a:schemeClr val="bg1"/>
              </a:solidFill>
              <a:latin typeface="Arial Black" panose="020B0A04020102020204" pitchFamily="34" charset="0"/>
              <a:cs typeface="Arial"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a:extLst>
              <a:ext uri="{FF2B5EF4-FFF2-40B4-BE49-F238E27FC236}">
                <a16:creationId xmlns:a16="http://schemas.microsoft.com/office/drawing/2014/main" id="{53103F9F-24FE-4C8D-9746-EEE657660369}"/>
              </a:ext>
            </a:extLst>
          </p:cNvPr>
          <p:cNvSpPr txBox="1">
            <a:spLocks noChangeArrowheads="1"/>
          </p:cNvSpPr>
          <p:nvPr/>
        </p:nvSpPr>
        <p:spPr bwMode="auto">
          <a:xfrm>
            <a:off x="914400" y="2371100"/>
            <a:ext cx="10363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sz="6000" dirty="0">
                <a:solidFill>
                  <a:schemeClr val="bg1"/>
                </a:solidFill>
                <a:latin typeface="Arial Black" panose="020B0A04020102020204" pitchFamily="34" charset="0"/>
              </a:rPr>
              <a:t>child-friendly spaces </a:t>
            </a:r>
            <a:endParaRPr lang="en-US" altLang="en-US" sz="6000" dirty="0">
              <a:solidFill>
                <a:schemeClr val="bg1"/>
              </a:solidFill>
              <a:latin typeface="Arial Black" panose="020B0A04020102020204" pitchFamily="34" charset="0"/>
              <a:cs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08E69-C5A8-4065-8577-6F4E146641CF}"/>
              </a:ext>
            </a:extLst>
          </p:cNvPr>
          <p:cNvSpPr>
            <a:spLocks noGrp="1"/>
          </p:cNvSpPr>
          <p:nvPr>
            <p:ph type="title"/>
          </p:nvPr>
        </p:nvSpPr>
        <p:spPr>
          <a:xfrm>
            <a:off x="0" y="320291"/>
            <a:ext cx="11582400" cy="1071258"/>
          </a:xfrm>
        </p:spPr>
        <p:txBody>
          <a:bodyPr>
            <a:normAutofit fontScale="90000"/>
          </a:bodyPr>
          <a:lstStyle/>
          <a:p>
            <a:r>
              <a:rPr lang="en-US" dirty="0"/>
              <a:t>These can be found on the HSP app</a:t>
            </a:r>
            <a:br>
              <a:rPr lang="en-US" dirty="0"/>
            </a:br>
            <a:r>
              <a:rPr lang="en-US" sz="3600" dirty="0"/>
              <a:t>(except ADCAP)</a:t>
            </a:r>
            <a:endParaRPr lang="en-US" dirty="0"/>
          </a:p>
        </p:txBody>
      </p:sp>
      <p:sp>
        <p:nvSpPr>
          <p:cNvPr id="4" name="TextBox 3">
            <a:extLst>
              <a:ext uri="{FF2B5EF4-FFF2-40B4-BE49-F238E27FC236}">
                <a16:creationId xmlns:a16="http://schemas.microsoft.com/office/drawing/2014/main" id="{3E7CD35C-4680-4017-92B6-0DA3BF3FDE65}"/>
              </a:ext>
            </a:extLst>
          </p:cNvPr>
          <p:cNvSpPr txBox="1"/>
          <p:nvPr/>
        </p:nvSpPr>
        <p:spPr bwMode="auto">
          <a:xfrm>
            <a:off x="2662010" y="2216184"/>
            <a:ext cx="625838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nchor="ctr" anchorCtr="0">
            <a:spAutoFit/>
          </a:bodyPr>
          <a:lstStyle/>
          <a:p>
            <a:pPr algn="ctr">
              <a:spcBef>
                <a:spcPct val="0"/>
              </a:spcBef>
              <a:buFontTx/>
              <a:buNone/>
            </a:pPr>
            <a:r>
              <a:rPr lang="en-US" sz="4000" dirty="0">
                <a:latin typeface="Open Sans Regular"/>
                <a:cs typeface="Arial" charset="0"/>
              </a:rPr>
              <a:t>Step 1 – download the app</a:t>
            </a:r>
          </a:p>
        </p:txBody>
      </p:sp>
      <p:pic>
        <p:nvPicPr>
          <p:cNvPr id="5" name="Picture 4">
            <a:extLst>
              <a:ext uri="{FF2B5EF4-FFF2-40B4-BE49-F238E27FC236}">
                <a16:creationId xmlns:a16="http://schemas.microsoft.com/office/drawing/2014/main" id="{46978D07-0B02-489B-BC3D-A61E5DBF10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280804" y="4329935"/>
            <a:ext cx="3001439" cy="960432"/>
          </a:xfrm>
          <a:prstGeom prst="roundRect">
            <a:avLst/>
          </a:prstGeom>
        </p:spPr>
      </p:pic>
      <p:sp>
        <p:nvSpPr>
          <p:cNvPr id="7" name="TextBox 6">
            <a:extLst>
              <a:ext uri="{FF2B5EF4-FFF2-40B4-BE49-F238E27FC236}">
                <a16:creationId xmlns:a16="http://schemas.microsoft.com/office/drawing/2014/main" id="{940F425C-A7F6-4FB1-BE96-88A40D5F2100}"/>
              </a:ext>
            </a:extLst>
          </p:cNvPr>
          <p:cNvSpPr txBox="1"/>
          <p:nvPr/>
        </p:nvSpPr>
        <p:spPr bwMode="auto">
          <a:xfrm>
            <a:off x="768928" y="3085607"/>
            <a:ext cx="100445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nchor="ctr" anchorCtr="0">
            <a:spAutoFit/>
          </a:bodyPr>
          <a:lstStyle/>
          <a:p>
            <a:pPr algn="ctr"/>
            <a:r>
              <a:rPr lang="en-US" sz="4000" dirty="0">
                <a:solidFill>
                  <a:srgbClr val="0070C0"/>
                </a:solidFill>
                <a:latin typeface="Open Sans Regular"/>
                <a:cs typeface="Arial" charset="0"/>
              </a:rPr>
              <a:t>www.humanitarianstandardspartnership.org</a:t>
            </a:r>
          </a:p>
        </p:txBody>
      </p:sp>
      <p:pic>
        <p:nvPicPr>
          <p:cNvPr id="3" name="Picture 2">
            <a:extLst>
              <a:ext uri="{FF2B5EF4-FFF2-40B4-BE49-F238E27FC236}">
                <a16:creationId xmlns:a16="http://schemas.microsoft.com/office/drawing/2014/main" id="{03940796-DE23-498A-9B64-1BAF6786309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02917" y="4180015"/>
            <a:ext cx="3574750" cy="1290883"/>
          </a:xfrm>
          <a:prstGeom prst="rect">
            <a:avLst/>
          </a:prstGeom>
        </p:spPr>
      </p:pic>
      <p:pic>
        <p:nvPicPr>
          <p:cNvPr id="6" name="Picture 5">
            <a:extLst>
              <a:ext uri="{FF2B5EF4-FFF2-40B4-BE49-F238E27FC236}">
                <a16:creationId xmlns:a16="http://schemas.microsoft.com/office/drawing/2014/main" id="{B0E1AA67-2383-4A37-A82C-0F90DF59919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45317" y="4287873"/>
            <a:ext cx="3505200" cy="1111342"/>
          </a:xfrm>
          <a:prstGeom prst="rect">
            <a:avLst/>
          </a:prstGeom>
        </p:spPr>
      </p:pic>
      <p:sp>
        <p:nvSpPr>
          <p:cNvPr id="8" name="Slide Number Placeholder 7">
            <a:extLst>
              <a:ext uri="{FF2B5EF4-FFF2-40B4-BE49-F238E27FC236}">
                <a16:creationId xmlns:a16="http://schemas.microsoft.com/office/drawing/2014/main" id="{3C2B59CD-F5B0-4FAA-BF11-A9E9D8CA2705}"/>
              </a:ext>
            </a:extLst>
          </p:cNvPr>
          <p:cNvSpPr>
            <a:spLocks noGrp="1"/>
          </p:cNvSpPr>
          <p:nvPr>
            <p:ph type="sldNum" sz="quarter" idx="2"/>
          </p:nvPr>
        </p:nvSpPr>
        <p:spPr/>
        <p:txBody>
          <a:bodyPr/>
          <a:lstStyle/>
          <a:p>
            <a:fld id="{86CB4B4D-7CA3-9044-876B-883B54F8677D}" type="slidenum">
              <a:rPr lang="en-US" smtClean="0"/>
              <a:pPr/>
              <a:t>4</a:t>
            </a:fld>
            <a:endParaRPr lang="en-US" dirty="0"/>
          </a:p>
        </p:txBody>
      </p:sp>
    </p:spTree>
    <p:extLst>
      <p:ext uri="{BB962C8B-B14F-4D97-AF65-F5344CB8AC3E}">
        <p14:creationId xmlns:p14="http://schemas.microsoft.com/office/powerpoint/2010/main" val="32519688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5"/>
          <p:cNvSpPr txBox="1">
            <a:spLocks noChangeArrowheads="1"/>
          </p:cNvSpPr>
          <p:nvPr/>
        </p:nvSpPr>
        <p:spPr bwMode="auto">
          <a:xfrm>
            <a:off x="990600" y="838200"/>
            <a:ext cx="106680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None/>
            </a:pPr>
            <a:r>
              <a:rPr lang="en-US" altLang="en-US" sz="4000" dirty="0">
                <a:solidFill>
                  <a:schemeClr val="bg1"/>
                </a:solidFill>
                <a:latin typeface="Arial Black" pitchFamily="34" charset="0"/>
                <a:cs typeface="Arial" charset="0"/>
              </a:rPr>
              <a:t>What are these four things?</a:t>
            </a:r>
          </a:p>
          <a:p>
            <a:pPr marL="742950" indent="-742950">
              <a:spcBef>
                <a:spcPct val="0"/>
              </a:spcBef>
              <a:buFont typeface="+mj-lt"/>
              <a:buAutoNum type="arabicPeriod"/>
            </a:pPr>
            <a:r>
              <a:rPr lang="en-US" altLang="en-US" sz="4000" dirty="0">
                <a:solidFill>
                  <a:schemeClr val="bg1"/>
                </a:solidFill>
                <a:latin typeface="Arial Black" pitchFamily="34" charset="0"/>
                <a:cs typeface="Arial" charset="0"/>
              </a:rPr>
              <a:t>access and learning environment </a:t>
            </a:r>
          </a:p>
          <a:p>
            <a:pPr marL="742950" indent="-742950">
              <a:spcBef>
                <a:spcPct val="0"/>
              </a:spcBef>
              <a:buFont typeface="+mj-lt"/>
              <a:buAutoNum type="arabicPeriod"/>
            </a:pPr>
            <a:r>
              <a:rPr lang="en-US" altLang="en-US" sz="4000" dirty="0">
                <a:solidFill>
                  <a:schemeClr val="bg1"/>
                </a:solidFill>
                <a:latin typeface="Arial Black" pitchFamily="34" charset="0"/>
                <a:cs typeface="Arial" charset="0"/>
              </a:rPr>
              <a:t>teaching and learning</a:t>
            </a:r>
          </a:p>
          <a:p>
            <a:pPr marL="742950" indent="-742950">
              <a:spcBef>
                <a:spcPct val="0"/>
              </a:spcBef>
              <a:buFont typeface="+mj-lt"/>
              <a:buAutoNum type="arabicPeriod"/>
            </a:pPr>
            <a:r>
              <a:rPr lang="en-US" altLang="en-US" sz="4000" dirty="0">
                <a:solidFill>
                  <a:schemeClr val="bg1"/>
                </a:solidFill>
                <a:latin typeface="Arial Black" pitchFamily="34" charset="0"/>
                <a:cs typeface="Arial" charset="0"/>
              </a:rPr>
              <a:t>teachers and other educational personnel</a:t>
            </a:r>
          </a:p>
          <a:p>
            <a:pPr marL="742950" indent="-742950">
              <a:spcBef>
                <a:spcPct val="0"/>
              </a:spcBef>
              <a:buFont typeface="+mj-lt"/>
              <a:buAutoNum type="arabicPeriod"/>
            </a:pPr>
            <a:r>
              <a:rPr lang="en-US" altLang="en-US" sz="4000" dirty="0">
                <a:solidFill>
                  <a:schemeClr val="bg1"/>
                </a:solidFill>
                <a:latin typeface="Arial Black" pitchFamily="34" charset="0"/>
                <a:cs typeface="Arial" charset="0"/>
              </a:rPr>
              <a:t>education policy</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Box 5"/>
          <p:cNvSpPr txBox="1">
            <a:spLocks noChangeArrowheads="1"/>
          </p:cNvSpPr>
          <p:nvPr/>
        </p:nvSpPr>
        <p:spPr bwMode="auto">
          <a:xfrm>
            <a:off x="2312987" y="1295400"/>
            <a:ext cx="75660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they are the four domains of the INEE standards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5"/>
          <p:cNvSpPr txBox="1">
            <a:spLocks noChangeArrowheads="1"/>
          </p:cNvSpPr>
          <p:nvPr/>
        </p:nvSpPr>
        <p:spPr bwMode="auto">
          <a:xfrm>
            <a:off x="876300" y="533400"/>
            <a:ext cx="104394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5400" dirty="0">
                <a:solidFill>
                  <a:schemeClr val="bg1"/>
                </a:solidFill>
                <a:latin typeface="Arial Black" panose="020B0A04020102020204" pitchFamily="34" charset="0"/>
                <a:cs typeface="Arial" charset="0"/>
              </a:rPr>
              <a:t>What single-word term </a:t>
            </a:r>
            <a:r>
              <a:rPr lang="en-GB" sz="5400" dirty="0">
                <a:solidFill>
                  <a:schemeClr val="bg1"/>
                </a:solidFill>
                <a:latin typeface="Arial Black" panose="020B0A04020102020204" pitchFamily="34" charset="0"/>
              </a:rPr>
              <a:t>refers to instructors, facilitators, or animators in formal and non-formal education programmes? </a:t>
            </a:r>
            <a:endParaRPr lang="en-GB" altLang="en-US" sz="5400" dirty="0">
              <a:solidFill>
                <a:schemeClr val="bg1"/>
              </a:solidFill>
              <a:latin typeface="Arial Black" panose="020B0A04020102020204" pitchFamily="34" charset="0"/>
              <a:cs typeface="Arial"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5"/>
          <p:cNvSpPr txBox="1">
            <a:spLocks noChangeArrowheads="1"/>
          </p:cNvSpPr>
          <p:nvPr/>
        </p:nvSpPr>
        <p:spPr bwMode="auto">
          <a:xfrm>
            <a:off x="2339978" y="2371102"/>
            <a:ext cx="75660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teacher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5"/>
          <p:cNvSpPr txBox="1">
            <a:spLocks noChangeArrowheads="1"/>
          </p:cNvSpPr>
          <p:nvPr/>
        </p:nvSpPr>
        <p:spPr bwMode="auto">
          <a:xfrm>
            <a:off x="838200" y="762000"/>
            <a:ext cx="108204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sz="4800" b="1" dirty="0">
                <a:solidFill>
                  <a:schemeClr val="bg1"/>
                </a:solidFill>
                <a:latin typeface="Arial Black" panose="020B0A04020102020204" pitchFamily="34" charset="0"/>
              </a:rPr>
              <a:t>Who has the duty to respect, protect, and fulfil the right to education according to international human rights instruments? </a:t>
            </a:r>
            <a:endParaRPr lang="en-US" altLang="en-US" sz="4800" dirty="0">
              <a:solidFill>
                <a:schemeClr val="bg1"/>
              </a:solidFill>
              <a:latin typeface="Arial Black" panose="020B0A04020102020204" pitchFamily="34" charset="0"/>
              <a:cs typeface="Arial"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5"/>
          <p:cNvSpPr txBox="1">
            <a:spLocks noChangeArrowheads="1"/>
          </p:cNvSpPr>
          <p:nvPr/>
        </p:nvSpPr>
        <p:spPr bwMode="auto">
          <a:xfrm>
            <a:off x="2339978" y="1909438"/>
            <a:ext cx="756602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national authorities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Box 5"/>
          <p:cNvSpPr txBox="1">
            <a:spLocks noChangeArrowheads="1"/>
          </p:cNvSpPr>
          <p:nvPr/>
        </p:nvSpPr>
        <p:spPr bwMode="auto">
          <a:xfrm>
            <a:off x="304800" y="685800"/>
            <a:ext cx="115824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sz="4000" dirty="0">
                <a:solidFill>
                  <a:schemeClr val="bg1"/>
                </a:solidFill>
                <a:latin typeface="Arial Black" panose="020B0A04020102020204" pitchFamily="34" charset="0"/>
              </a:rPr>
              <a:t>What is the matrix tool that uses the findings of the initial assessment to facilitate discussions with local stakeholders to decide which livestock interventions are most appropriate and feasible for achieving LEGS objectives?</a:t>
            </a:r>
            <a:endParaRPr lang="en-US" altLang="en-US" sz="4000" dirty="0">
              <a:solidFill>
                <a:schemeClr val="bg1"/>
              </a:solidFill>
              <a:latin typeface="Arial Black" panose="020B0A04020102020204" pitchFamily="34" charset="0"/>
              <a:cs typeface="Arial"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Box 5"/>
          <p:cNvSpPr txBox="1">
            <a:spLocks noChangeArrowheads="1"/>
          </p:cNvSpPr>
          <p:nvPr/>
        </p:nvSpPr>
        <p:spPr bwMode="auto">
          <a:xfrm>
            <a:off x="838200" y="1447773"/>
            <a:ext cx="109728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the </a:t>
            </a:r>
            <a:r>
              <a:rPr lang="en-US" sz="6000" dirty="0">
                <a:solidFill>
                  <a:schemeClr val="bg1"/>
                </a:solidFill>
                <a:latin typeface="Arial Black" panose="020B0A04020102020204" pitchFamily="34" charset="0"/>
              </a:rPr>
              <a:t>Participatory Response Identification Matrix (PRIM)</a:t>
            </a:r>
            <a:endParaRPr lang="en-US" altLang="en-US" sz="6000" dirty="0">
              <a:solidFill>
                <a:schemeClr val="bg1"/>
              </a:solidFill>
              <a:latin typeface="Arial Black" panose="020B0A04020102020204" pitchFamily="34" charset="0"/>
              <a:cs typeface="Arial"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Box 5"/>
          <p:cNvSpPr txBox="1">
            <a:spLocks noChangeArrowheads="1"/>
          </p:cNvSpPr>
          <p:nvPr/>
        </p:nvSpPr>
        <p:spPr bwMode="auto">
          <a:xfrm>
            <a:off x="2339978" y="1447773"/>
            <a:ext cx="75660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What does </a:t>
            </a:r>
            <a:br>
              <a:rPr lang="en-US" altLang="en-US" sz="6000" dirty="0">
                <a:solidFill>
                  <a:schemeClr val="bg1"/>
                </a:solidFill>
                <a:latin typeface="Arial Black" pitchFamily="34" charset="0"/>
                <a:cs typeface="Arial" charset="0"/>
              </a:rPr>
            </a:br>
            <a:r>
              <a:rPr lang="en-US" altLang="en-US" sz="6000" u="sng" dirty="0">
                <a:solidFill>
                  <a:schemeClr val="bg1"/>
                </a:solidFill>
                <a:latin typeface="Arial Black" pitchFamily="34" charset="0"/>
                <a:cs typeface="Arial" charset="0"/>
              </a:rPr>
              <a:t>FEWS-NET</a:t>
            </a:r>
            <a:r>
              <a:rPr lang="en-US" altLang="en-US" sz="6000" dirty="0">
                <a:solidFill>
                  <a:schemeClr val="bg1"/>
                </a:solidFill>
                <a:latin typeface="Arial Black" pitchFamily="34" charset="0"/>
                <a:cs typeface="Arial" charset="0"/>
              </a:rPr>
              <a:t> </a:t>
            </a:r>
            <a:br>
              <a:rPr lang="en-US" altLang="en-US" sz="6000" dirty="0">
                <a:solidFill>
                  <a:schemeClr val="bg1"/>
                </a:solidFill>
                <a:latin typeface="Arial Black" pitchFamily="34" charset="0"/>
                <a:cs typeface="Arial" charset="0"/>
              </a:rPr>
            </a:br>
            <a:r>
              <a:rPr lang="en-US" altLang="en-US" sz="6000" dirty="0">
                <a:solidFill>
                  <a:schemeClr val="bg1"/>
                </a:solidFill>
                <a:latin typeface="Arial Black" pitchFamily="34" charset="0"/>
                <a:cs typeface="Arial" charset="0"/>
              </a:rPr>
              <a:t>stand for?</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Box 5"/>
          <p:cNvSpPr txBox="1">
            <a:spLocks noChangeArrowheads="1"/>
          </p:cNvSpPr>
          <p:nvPr/>
        </p:nvSpPr>
        <p:spPr bwMode="auto">
          <a:xfrm>
            <a:off x="2339978" y="1447773"/>
            <a:ext cx="75660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the </a:t>
            </a:r>
            <a:r>
              <a:rPr lang="en-US" sz="6000" dirty="0">
                <a:solidFill>
                  <a:schemeClr val="bg1"/>
                </a:solidFill>
                <a:latin typeface="Arial Black" panose="020B0A04020102020204" pitchFamily="34" charset="0"/>
              </a:rPr>
              <a:t>Famine Early Warning Systems Network</a:t>
            </a:r>
            <a:endParaRPr lang="en-US" altLang="en-US" sz="6000" dirty="0">
              <a:solidFill>
                <a:schemeClr val="bg1"/>
              </a:solidFill>
              <a:latin typeface="Arial Black" panose="020B0A04020102020204" pitchFamily="34" charset="0"/>
              <a:cs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A7F2C-9C92-40AD-ADBA-0926E0FCFC9D}"/>
              </a:ext>
            </a:extLst>
          </p:cNvPr>
          <p:cNvSpPr>
            <a:spLocks noGrp="1"/>
          </p:cNvSpPr>
          <p:nvPr>
            <p:ph type="title"/>
          </p:nvPr>
        </p:nvSpPr>
        <p:spPr>
          <a:xfrm>
            <a:off x="228600" y="152400"/>
            <a:ext cx="8763000" cy="685800"/>
          </a:xfrm>
        </p:spPr>
        <p:txBody>
          <a:bodyPr>
            <a:normAutofit fontScale="90000"/>
          </a:bodyPr>
          <a:lstStyle/>
          <a:p>
            <a:r>
              <a:rPr lang="en-US" dirty="0"/>
              <a:t>Then download the documents</a:t>
            </a:r>
          </a:p>
        </p:txBody>
      </p:sp>
      <p:pic>
        <p:nvPicPr>
          <p:cNvPr id="4" name="Picture 3">
            <a:extLst>
              <a:ext uri="{FF2B5EF4-FFF2-40B4-BE49-F238E27FC236}">
                <a16:creationId xmlns:a16="http://schemas.microsoft.com/office/drawing/2014/main" id="{7CB7B155-A7EF-4945-AB7B-460158A6C2D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66800" y="1066800"/>
            <a:ext cx="10210800" cy="4339590"/>
          </a:xfrm>
          <a:prstGeom prst="rect">
            <a:avLst/>
          </a:prstGeom>
        </p:spPr>
      </p:pic>
      <p:sp>
        <p:nvSpPr>
          <p:cNvPr id="5" name="Slide Number Placeholder 7">
            <a:extLst>
              <a:ext uri="{FF2B5EF4-FFF2-40B4-BE49-F238E27FC236}">
                <a16:creationId xmlns:a16="http://schemas.microsoft.com/office/drawing/2014/main" id="{1F09109D-D093-4C8A-BA65-ADD55B743F06}"/>
              </a:ext>
            </a:extLst>
          </p:cNvPr>
          <p:cNvSpPr>
            <a:spLocks noGrp="1"/>
          </p:cNvSpPr>
          <p:nvPr>
            <p:ph type="sldNum" sz="quarter" idx="2"/>
          </p:nvPr>
        </p:nvSpPr>
        <p:spPr>
          <a:xfrm>
            <a:off x="3016608" y="5948071"/>
            <a:ext cx="394339" cy="389915"/>
          </a:xfrm>
        </p:spPr>
        <p:txBody>
          <a:bodyPr/>
          <a:lstStyle/>
          <a:p>
            <a:fld id="{86CB4B4D-7CA3-9044-876B-883B54F8677D}" type="slidenum">
              <a:rPr lang="en-US" smtClean="0"/>
              <a:pPr/>
              <a:t>5</a:t>
            </a:fld>
            <a:endParaRPr lang="en-US" dirty="0"/>
          </a:p>
        </p:txBody>
      </p:sp>
    </p:spTree>
    <p:extLst>
      <p:ext uri="{BB962C8B-B14F-4D97-AF65-F5344CB8AC3E}">
        <p14:creationId xmlns:p14="http://schemas.microsoft.com/office/powerpoint/2010/main" val="740501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Box 5"/>
          <p:cNvSpPr txBox="1">
            <a:spLocks noChangeArrowheads="1"/>
          </p:cNvSpPr>
          <p:nvPr/>
        </p:nvSpPr>
        <p:spPr bwMode="auto">
          <a:xfrm>
            <a:off x="419100" y="886599"/>
            <a:ext cx="113538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sz="3600" dirty="0">
                <a:solidFill>
                  <a:schemeClr val="bg1"/>
                </a:solidFill>
                <a:latin typeface="Arial Black" panose="020B0A04020102020204" pitchFamily="34" charset="0"/>
              </a:rPr>
              <a:t>What event can give livestock recipients the opportunity to choose animals from a range of species, breeds, and ages, and contribute to a greater feeling of ownership and empowerment and help to stimulate the local economy?</a:t>
            </a:r>
            <a:endParaRPr lang="en-US" altLang="en-US" sz="3600" dirty="0">
              <a:solidFill>
                <a:schemeClr val="bg1"/>
              </a:solidFill>
              <a:latin typeface="Arial Black" panose="020B0A04020102020204" pitchFamily="34" charset="0"/>
              <a:cs typeface="Arial"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5"/>
          <p:cNvSpPr txBox="1">
            <a:spLocks noChangeArrowheads="1"/>
          </p:cNvSpPr>
          <p:nvPr/>
        </p:nvSpPr>
        <p:spPr bwMode="auto">
          <a:xfrm>
            <a:off x="2339978" y="2371102"/>
            <a:ext cx="75660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6000" dirty="0">
                <a:solidFill>
                  <a:schemeClr val="bg1"/>
                </a:solidFill>
                <a:latin typeface="Arial Black" pitchFamily="34" charset="0"/>
                <a:cs typeface="Arial" charset="0"/>
              </a:rPr>
              <a:t>a livestock fair</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0">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BA788E-D140-4D1D-A9AD-30905FF83C9F}"/>
              </a:ext>
            </a:extLst>
          </p:cNvPr>
          <p:cNvSpPr txBox="1"/>
          <p:nvPr/>
        </p:nvSpPr>
        <p:spPr bwMode="auto">
          <a:xfrm>
            <a:off x="1257300" y="685800"/>
            <a:ext cx="96774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pPr algn="ctr">
              <a:spcBef>
                <a:spcPct val="0"/>
              </a:spcBef>
              <a:buFontTx/>
              <a:buNone/>
            </a:pPr>
            <a:r>
              <a:rPr lang="en-US" sz="6000" dirty="0">
                <a:solidFill>
                  <a:schemeClr val="bg1"/>
                </a:solidFill>
                <a:latin typeface="Arial Black" pitchFamily="34" charset="0"/>
                <a:cs typeface="Arial" charset="0"/>
              </a:rPr>
              <a:t>FINAL ROUND!</a:t>
            </a:r>
          </a:p>
          <a:p>
            <a:pPr algn="ctr">
              <a:spcBef>
                <a:spcPct val="0"/>
              </a:spcBef>
              <a:buFontTx/>
              <a:buNone/>
            </a:pPr>
            <a:r>
              <a:rPr lang="en-US" sz="6000" dirty="0">
                <a:solidFill>
                  <a:schemeClr val="bg1"/>
                </a:solidFill>
                <a:latin typeface="Arial Black" pitchFamily="34" charset="0"/>
                <a:cs typeface="Arial" charset="0"/>
              </a:rPr>
              <a:t>You set the value – anything up to your total score now.</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Box 5"/>
          <p:cNvSpPr txBox="1">
            <a:spLocks noChangeArrowheads="1"/>
          </p:cNvSpPr>
          <p:nvPr/>
        </p:nvSpPr>
        <p:spPr bwMode="auto">
          <a:xfrm>
            <a:off x="685800" y="683148"/>
            <a:ext cx="10820399"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US" altLang="en-US" sz="4000" dirty="0">
                <a:solidFill>
                  <a:schemeClr val="bg1"/>
                </a:solidFill>
                <a:latin typeface="Arial Black" pitchFamily="34" charset="0"/>
                <a:cs typeface="Arial" charset="0"/>
              </a:rPr>
              <a:t>While all of the partner standards are similar to Sphere in structure – with their own standards, actions, indicators, and guidance – only three include case studies or examples. Which standards are they?</a:t>
            </a:r>
          </a:p>
        </p:txBody>
      </p:sp>
      <p:sp>
        <p:nvSpPr>
          <p:cNvPr id="3" name="Rectangle 2"/>
          <p:cNvSpPr/>
          <p:nvPr/>
        </p:nvSpPr>
        <p:spPr>
          <a:xfrm>
            <a:off x="4953000" y="5562600"/>
            <a:ext cx="762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4" name="Rectangle 3"/>
          <p:cNvSpPr/>
          <p:nvPr/>
        </p:nvSpPr>
        <p:spPr>
          <a:xfrm>
            <a:off x="5715000" y="5562600"/>
            <a:ext cx="762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5" name="Rectangle 4"/>
          <p:cNvSpPr/>
          <p:nvPr/>
        </p:nvSpPr>
        <p:spPr>
          <a:xfrm>
            <a:off x="3429000" y="5562600"/>
            <a:ext cx="762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6" name="Rectangle 5"/>
          <p:cNvSpPr/>
          <p:nvPr/>
        </p:nvSpPr>
        <p:spPr>
          <a:xfrm>
            <a:off x="4191000" y="5562600"/>
            <a:ext cx="762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7" name="Rectangle 6"/>
          <p:cNvSpPr/>
          <p:nvPr/>
        </p:nvSpPr>
        <p:spPr>
          <a:xfrm>
            <a:off x="8001000" y="5562600"/>
            <a:ext cx="762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8" name="Rectangle 7"/>
          <p:cNvSpPr/>
          <p:nvPr/>
        </p:nvSpPr>
        <p:spPr>
          <a:xfrm>
            <a:off x="8763000" y="5562600"/>
            <a:ext cx="762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9" name="Rectangle 8"/>
          <p:cNvSpPr/>
          <p:nvPr/>
        </p:nvSpPr>
        <p:spPr>
          <a:xfrm>
            <a:off x="6477000" y="5562600"/>
            <a:ext cx="762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0" name="Rectangle 9"/>
          <p:cNvSpPr/>
          <p:nvPr/>
        </p:nvSpPr>
        <p:spPr>
          <a:xfrm>
            <a:off x="7239000" y="5562600"/>
            <a:ext cx="762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1" name="Rectangle 10"/>
          <p:cNvSpPr/>
          <p:nvPr/>
        </p:nvSpPr>
        <p:spPr>
          <a:xfrm>
            <a:off x="2667000" y="5562600"/>
            <a:ext cx="762000" cy="228600"/>
          </a:xfrm>
          <a:prstGeom prst="rect">
            <a:avLst/>
          </a:prstGeom>
          <a:solidFill>
            <a:schemeClr val="tx1"/>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2" name="Rectangle 11"/>
          <p:cNvSpPr/>
          <p:nvPr/>
        </p:nvSpPr>
        <p:spPr>
          <a:xfrm>
            <a:off x="2667000" y="5562600"/>
            <a:ext cx="762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3" name="Rectangle 12"/>
          <p:cNvSpPr/>
          <p:nvPr/>
        </p:nvSpPr>
        <p:spPr>
          <a:xfrm>
            <a:off x="8763000" y="5562600"/>
            <a:ext cx="762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4" name="Rectangle 13"/>
          <p:cNvSpPr/>
          <p:nvPr/>
        </p:nvSpPr>
        <p:spPr>
          <a:xfrm>
            <a:off x="3429000" y="5562600"/>
            <a:ext cx="762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5" name="Rectangle 14"/>
          <p:cNvSpPr/>
          <p:nvPr/>
        </p:nvSpPr>
        <p:spPr>
          <a:xfrm>
            <a:off x="8001000" y="5562600"/>
            <a:ext cx="762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6" name="Rectangle 15"/>
          <p:cNvSpPr/>
          <p:nvPr/>
        </p:nvSpPr>
        <p:spPr>
          <a:xfrm>
            <a:off x="4191000" y="5562600"/>
            <a:ext cx="762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7" name="Rectangle 16"/>
          <p:cNvSpPr/>
          <p:nvPr/>
        </p:nvSpPr>
        <p:spPr>
          <a:xfrm>
            <a:off x="7239000" y="5562600"/>
            <a:ext cx="762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8" name="Rectangle 17"/>
          <p:cNvSpPr/>
          <p:nvPr/>
        </p:nvSpPr>
        <p:spPr>
          <a:xfrm>
            <a:off x="4953000" y="5562600"/>
            <a:ext cx="762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19" name="Rectangle 18"/>
          <p:cNvSpPr/>
          <p:nvPr/>
        </p:nvSpPr>
        <p:spPr>
          <a:xfrm>
            <a:off x="6477000" y="5562600"/>
            <a:ext cx="762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20" name="Rectangle 19"/>
          <p:cNvSpPr/>
          <p:nvPr/>
        </p:nvSpPr>
        <p:spPr>
          <a:xfrm>
            <a:off x="5715000" y="5562600"/>
            <a:ext cx="762000" cy="228600"/>
          </a:xfrm>
          <a:prstGeom prst="rect">
            <a:avLst/>
          </a:prstGeom>
          <a:solidFill>
            <a:srgbClr val="FF0000"/>
          </a:solid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th-TH" dirty="0"/>
          </a:p>
        </p:txBody>
      </p:sp>
      <p:sp>
        <p:nvSpPr>
          <p:cNvPr id="21" name="TextBox 20"/>
          <p:cNvSpPr txBox="1"/>
          <p:nvPr/>
        </p:nvSpPr>
        <p:spPr bwMode="auto">
          <a:xfrm>
            <a:off x="5638800" y="5558288"/>
            <a:ext cx="914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pPr algn="ctr">
              <a:spcBef>
                <a:spcPct val="0"/>
              </a:spcBef>
              <a:buFontTx/>
              <a:buNone/>
            </a:pPr>
            <a:r>
              <a:rPr lang="en-US" sz="800" dirty="0">
                <a:solidFill>
                  <a:schemeClr val="bg1"/>
                </a:solidFill>
                <a:latin typeface="Arial Black" pitchFamily="34" charset="0"/>
                <a:cs typeface="Arial" charset="0"/>
              </a:rPr>
              <a:t>Start Timer</a:t>
            </a:r>
          </a:p>
        </p:txBody>
      </p:sp>
      <p:sp>
        <p:nvSpPr>
          <p:cNvPr id="22" name="TextBox 21">
            <a:hlinkClick r:id="" action="ppaction://hlinkshowjump?jump=nextslide"/>
          </p:cNvPr>
          <p:cNvSpPr txBox="1"/>
          <p:nvPr/>
        </p:nvSpPr>
        <p:spPr bwMode="auto">
          <a:xfrm>
            <a:off x="9612312" y="5518314"/>
            <a:ext cx="1349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pPr algn="ctr">
              <a:spcBef>
                <a:spcPct val="0"/>
              </a:spcBef>
              <a:buFontTx/>
              <a:buNone/>
            </a:pPr>
            <a:r>
              <a:rPr lang="en-US" sz="800" dirty="0">
                <a:solidFill>
                  <a:schemeClr val="bg1"/>
                </a:solidFill>
                <a:latin typeface="Arial Black" pitchFamily="34" charset="0"/>
                <a:cs typeface="Arial" charset="0"/>
              </a:rPr>
              <a:t>GO TO</a:t>
            </a:r>
          </a:p>
          <a:p>
            <a:pPr algn="ctr">
              <a:spcBef>
                <a:spcPct val="0"/>
              </a:spcBef>
              <a:buFontTx/>
              <a:buNone/>
            </a:pPr>
            <a:r>
              <a:rPr lang="en-US" sz="800" dirty="0">
                <a:solidFill>
                  <a:schemeClr val="bg1"/>
                </a:solidFill>
                <a:latin typeface="Arial Black" pitchFamily="34" charset="0"/>
                <a:cs typeface="Arial" charset="0"/>
              </a:rPr>
              <a:t>PROMPT</a:t>
            </a:r>
          </a:p>
          <a:p>
            <a:pPr algn="ctr">
              <a:spcBef>
                <a:spcPct val="0"/>
              </a:spcBef>
              <a:buFontTx/>
              <a:buNone/>
            </a:pPr>
            <a:r>
              <a:rPr lang="en-US" sz="800" dirty="0">
                <a:solidFill>
                  <a:schemeClr val="bg1"/>
                </a:solidFill>
                <a:latin typeface="Arial Black" pitchFamily="34" charset="0"/>
                <a:cs typeface="Arial" charset="0"/>
              </a:rPr>
              <a:t>(RESPONSE)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30 Second Timer With Jeopardy Thinking Music.wav"/>
                                        </p:tgtEl>
                                      </p:cMediaNode>
                                    </p:audio>
                                  </p:subTnLst>
                                </p:cTn>
                              </p:par>
                              <p:par>
                                <p:cTn id="7" presetID="1" presetClass="entr" presetSubtype="0" fill="hold" grpId="1"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xit" presetSubtype="0" fill="hold" grpId="0" nodeType="withEffect">
                                  <p:stCondLst>
                                    <p:cond delay="6000"/>
                                  </p:stCondLst>
                                  <p:childTnLst>
                                    <p:set>
                                      <p:cBhvr>
                                        <p:cTn id="26" dur="1" fill="hold">
                                          <p:stCondLst>
                                            <p:cond delay="0"/>
                                          </p:stCondLst>
                                        </p:cTn>
                                        <p:tgtEl>
                                          <p:spTgt spid="12"/>
                                        </p:tgtEl>
                                        <p:attrNameLst>
                                          <p:attrName>style.visibility</p:attrName>
                                        </p:attrNameLst>
                                      </p:cBhvr>
                                      <p:to>
                                        <p:strVal val="hidden"/>
                                      </p:to>
                                    </p:set>
                                  </p:childTnLst>
                                </p:cTn>
                              </p:par>
                              <p:par>
                                <p:cTn id="27" presetID="1" presetClass="exit" presetSubtype="0" fill="hold" grpId="0" nodeType="withEffect">
                                  <p:stCondLst>
                                    <p:cond delay="6000"/>
                                  </p:stCondLst>
                                  <p:childTnLst>
                                    <p:set>
                                      <p:cBhvr>
                                        <p:cTn id="28" dur="1" fill="hold">
                                          <p:stCondLst>
                                            <p:cond delay="0"/>
                                          </p:stCondLst>
                                        </p:cTn>
                                        <p:tgtEl>
                                          <p:spTgt spid="13"/>
                                        </p:tgtEl>
                                        <p:attrNameLst>
                                          <p:attrName>style.visibility</p:attrName>
                                        </p:attrNameLst>
                                      </p:cBhvr>
                                      <p:to>
                                        <p:strVal val="hidden"/>
                                      </p:to>
                                    </p:set>
                                  </p:childTnLst>
                                </p:cTn>
                              </p:par>
                            </p:childTnLst>
                          </p:cTn>
                        </p:par>
                        <p:par>
                          <p:cTn id="29" fill="hold">
                            <p:stCondLst>
                              <p:cond delay="6000"/>
                            </p:stCondLst>
                            <p:childTnLst>
                              <p:par>
                                <p:cTn id="30" presetID="1" presetClass="exit" presetSubtype="0" fill="hold" grpId="0" nodeType="afterEffect">
                                  <p:stCondLst>
                                    <p:cond delay="6000"/>
                                  </p:stCondLst>
                                  <p:childTnLst>
                                    <p:set>
                                      <p:cBhvr>
                                        <p:cTn id="31" dur="1" fill="hold">
                                          <p:stCondLst>
                                            <p:cond delay="0"/>
                                          </p:stCondLst>
                                        </p:cTn>
                                        <p:tgtEl>
                                          <p:spTgt spid="14"/>
                                        </p:tgtEl>
                                        <p:attrNameLst>
                                          <p:attrName>style.visibility</p:attrName>
                                        </p:attrNameLst>
                                      </p:cBhvr>
                                      <p:to>
                                        <p:strVal val="hidden"/>
                                      </p:to>
                                    </p:set>
                                  </p:childTnLst>
                                </p:cTn>
                              </p:par>
                              <p:par>
                                <p:cTn id="32" presetID="1" presetClass="exit" presetSubtype="0" fill="hold" nodeType="withEffect">
                                  <p:stCondLst>
                                    <p:cond delay="6000"/>
                                  </p:stCondLst>
                                  <p:childTnLst>
                                    <p:set>
                                      <p:cBhvr>
                                        <p:cTn id="33" dur="1" fill="hold">
                                          <p:stCondLst>
                                            <p:cond delay="0"/>
                                          </p:stCondLst>
                                        </p:cTn>
                                        <p:tgtEl>
                                          <p:spTgt spid="15"/>
                                        </p:tgtEl>
                                        <p:attrNameLst>
                                          <p:attrName>style.visibility</p:attrName>
                                        </p:attrNameLst>
                                      </p:cBhvr>
                                      <p:to>
                                        <p:strVal val="hidden"/>
                                      </p:to>
                                    </p:set>
                                  </p:childTnLst>
                                </p:cTn>
                              </p:par>
                            </p:childTnLst>
                          </p:cTn>
                        </p:par>
                        <p:par>
                          <p:cTn id="34" fill="hold">
                            <p:stCondLst>
                              <p:cond delay="12000"/>
                            </p:stCondLst>
                            <p:childTnLst>
                              <p:par>
                                <p:cTn id="35" presetID="1" presetClass="exit" presetSubtype="0" fill="hold" grpId="0" nodeType="afterEffect">
                                  <p:stCondLst>
                                    <p:cond delay="6000"/>
                                  </p:stCondLst>
                                  <p:childTnLst>
                                    <p:set>
                                      <p:cBhvr>
                                        <p:cTn id="36" dur="1" fill="hold">
                                          <p:stCondLst>
                                            <p:cond delay="0"/>
                                          </p:stCondLst>
                                        </p:cTn>
                                        <p:tgtEl>
                                          <p:spTgt spid="16"/>
                                        </p:tgtEl>
                                        <p:attrNameLst>
                                          <p:attrName>style.visibility</p:attrName>
                                        </p:attrNameLst>
                                      </p:cBhvr>
                                      <p:to>
                                        <p:strVal val="hidden"/>
                                      </p:to>
                                    </p:set>
                                  </p:childTnLst>
                                </p:cTn>
                              </p:par>
                              <p:par>
                                <p:cTn id="37" presetID="1" presetClass="exit" presetSubtype="0" fill="hold" nodeType="withEffect">
                                  <p:stCondLst>
                                    <p:cond delay="6000"/>
                                  </p:stCondLst>
                                  <p:childTnLst>
                                    <p:set>
                                      <p:cBhvr>
                                        <p:cTn id="38" dur="1" fill="hold">
                                          <p:stCondLst>
                                            <p:cond delay="0"/>
                                          </p:stCondLst>
                                        </p:cTn>
                                        <p:tgtEl>
                                          <p:spTgt spid="17"/>
                                        </p:tgtEl>
                                        <p:attrNameLst>
                                          <p:attrName>style.visibility</p:attrName>
                                        </p:attrNameLst>
                                      </p:cBhvr>
                                      <p:to>
                                        <p:strVal val="hidden"/>
                                      </p:to>
                                    </p:set>
                                  </p:childTnLst>
                                </p:cTn>
                              </p:par>
                            </p:childTnLst>
                          </p:cTn>
                        </p:par>
                        <p:par>
                          <p:cTn id="39" fill="hold">
                            <p:stCondLst>
                              <p:cond delay="18000"/>
                            </p:stCondLst>
                            <p:childTnLst>
                              <p:par>
                                <p:cTn id="40" presetID="1" presetClass="exit" presetSubtype="0" fill="hold" grpId="0" nodeType="afterEffect">
                                  <p:stCondLst>
                                    <p:cond delay="6000"/>
                                  </p:stCondLst>
                                  <p:childTnLst>
                                    <p:set>
                                      <p:cBhvr>
                                        <p:cTn id="41" dur="1" fill="hold">
                                          <p:stCondLst>
                                            <p:cond delay="0"/>
                                          </p:stCondLst>
                                        </p:cTn>
                                        <p:tgtEl>
                                          <p:spTgt spid="18"/>
                                        </p:tgtEl>
                                        <p:attrNameLst>
                                          <p:attrName>style.visibility</p:attrName>
                                        </p:attrNameLst>
                                      </p:cBhvr>
                                      <p:to>
                                        <p:strVal val="hidden"/>
                                      </p:to>
                                    </p:set>
                                  </p:childTnLst>
                                </p:cTn>
                              </p:par>
                              <p:par>
                                <p:cTn id="42" presetID="1" presetClass="exit" presetSubtype="0" fill="hold" nodeType="withEffect">
                                  <p:stCondLst>
                                    <p:cond delay="6000"/>
                                  </p:stCondLst>
                                  <p:childTnLst>
                                    <p:set>
                                      <p:cBhvr>
                                        <p:cTn id="43" dur="1" fill="hold">
                                          <p:stCondLst>
                                            <p:cond delay="0"/>
                                          </p:stCondLst>
                                        </p:cTn>
                                        <p:tgtEl>
                                          <p:spTgt spid="19"/>
                                        </p:tgtEl>
                                        <p:attrNameLst>
                                          <p:attrName>style.visibility</p:attrName>
                                        </p:attrNameLst>
                                      </p:cBhvr>
                                      <p:to>
                                        <p:strVal val="hidden"/>
                                      </p:to>
                                    </p:set>
                                  </p:childTnLst>
                                </p:cTn>
                              </p:par>
                            </p:childTnLst>
                          </p:cTn>
                        </p:par>
                        <p:par>
                          <p:cTn id="44" fill="hold">
                            <p:stCondLst>
                              <p:cond delay="24000"/>
                            </p:stCondLst>
                            <p:childTnLst>
                              <p:par>
                                <p:cTn id="45" presetID="10" presetClass="exit" presetSubtype="0" fill="hold" grpId="0" nodeType="afterEffect">
                                  <p:stCondLst>
                                    <p:cond delay="6000"/>
                                  </p:stCondLst>
                                  <p:childTnLst>
                                    <p:animEffect transition="out" filter="fade">
                                      <p:cBhvr>
                                        <p:cTn id="46" dur="1000"/>
                                        <p:tgtEl>
                                          <p:spTgt spid="20"/>
                                        </p:tgtEl>
                                      </p:cBhvr>
                                    </p:animEffect>
                                    <p:set>
                                      <p:cBhvr>
                                        <p:cTn id="47" dur="1" fill="hold">
                                          <p:stCondLst>
                                            <p:cond delay="9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animBg="1"/>
      <p:bldP spid="16" grpId="0" animBg="1"/>
      <p:bldP spid="16" grpId="1" animBg="1"/>
      <p:bldP spid="17" grpId="0" animBg="1"/>
      <p:bldP spid="18" grpId="0" animBg="1"/>
      <p:bldP spid="18" grpId="1" animBg="1"/>
      <p:bldP spid="19" grpId="0" animBg="1"/>
      <p:bldP spid="20" grpId="0" animBg="1"/>
      <p:bldP spid="20" grpId="1" animBg="1"/>
      <p:bldP spid="2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5"/>
          <p:cNvSpPr txBox="1">
            <a:spLocks noChangeArrowheads="1"/>
          </p:cNvSpPr>
          <p:nvPr/>
        </p:nvSpPr>
        <p:spPr bwMode="auto">
          <a:xfrm>
            <a:off x="838200" y="782977"/>
            <a:ext cx="10439400" cy="4191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742950" indent="-742950">
              <a:buFont typeface="+mj-lt"/>
              <a:buAutoNum type="arabicPeriod"/>
            </a:pPr>
            <a:r>
              <a:rPr lang="en-US" altLang="en-US" sz="3600" dirty="0">
                <a:solidFill>
                  <a:schemeClr val="bg1"/>
                </a:solidFill>
                <a:latin typeface="Arial Black" panose="020B0A04020102020204" pitchFamily="34" charset="0"/>
                <a:cs typeface="Arial" charset="0"/>
              </a:rPr>
              <a:t>the </a:t>
            </a:r>
            <a:r>
              <a:rPr lang="en-US" sz="3600" dirty="0">
                <a:solidFill>
                  <a:schemeClr val="bg1"/>
                </a:solidFill>
                <a:latin typeface="Arial Black" panose="020B0A04020102020204" pitchFamily="34" charset="0"/>
              </a:rPr>
              <a:t>Humanitarian inclusion standards for older people and people with disabilities (ADCAP) </a:t>
            </a:r>
          </a:p>
          <a:p>
            <a:pPr marL="742950" indent="-742950">
              <a:buFont typeface="+mj-lt"/>
              <a:buAutoNum type="arabicPeriod"/>
            </a:pPr>
            <a:r>
              <a:rPr lang="en-US" sz="3600" dirty="0">
                <a:solidFill>
                  <a:schemeClr val="bg1"/>
                </a:solidFill>
                <a:latin typeface="Arial Black" panose="020B0A04020102020204" pitchFamily="34" charset="0"/>
              </a:rPr>
              <a:t>the Livestock Emergency Guidelines and Standards (LEGS)</a:t>
            </a:r>
          </a:p>
          <a:p>
            <a:pPr marL="742950" indent="-742950">
              <a:buFont typeface="+mj-lt"/>
              <a:buAutoNum type="arabicPeriod"/>
            </a:pPr>
            <a:r>
              <a:rPr lang="en-US" sz="3600" dirty="0">
                <a:solidFill>
                  <a:schemeClr val="bg1"/>
                </a:solidFill>
                <a:latin typeface="Arial Black" panose="020B0A04020102020204" pitchFamily="34" charset="0"/>
              </a:rPr>
              <a:t>the Minimum Economic Recovery Standards </a:t>
            </a:r>
            <a:r>
              <a:rPr lang="en-US" altLang="en-US" sz="3600" dirty="0">
                <a:solidFill>
                  <a:schemeClr val="bg1"/>
                </a:solidFill>
                <a:latin typeface="Arial Black" panose="020B0A04020102020204" pitchFamily="34" charset="0"/>
                <a:cs typeface="Arial" charset="0"/>
              </a:rPr>
              <a:t>(MERS)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543BC6B-4038-40E6-80C4-CE4A7B18682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2400" y="5524500"/>
            <a:ext cx="2352675" cy="1104900"/>
          </a:xfrm>
          <a:prstGeom prst="rect">
            <a:avLst/>
          </a:prstGeom>
        </p:spPr>
      </p:pic>
      <p:sp>
        <p:nvSpPr>
          <p:cNvPr id="2" name="Title 1">
            <a:extLst>
              <a:ext uri="{FF2B5EF4-FFF2-40B4-BE49-F238E27FC236}">
                <a16:creationId xmlns:a16="http://schemas.microsoft.com/office/drawing/2014/main" id="{3C01540C-4AE8-4FD9-8A95-EB2E0C4AD02E}"/>
              </a:ext>
            </a:extLst>
          </p:cNvPr>
          <p:cNvSpPr>
            <a:spLocks noGrp="1"/>
          </p:cNvSpPr>
          <p:nvPr>
            <p:ph type="title"/>
          </p:nvPr>
        </p:nvSpPr>
        <p:spPr>
          <a:xfrm>
            <a:off x="419100" y="228600"/>
            <a:ext cx="11353800" cy="914400"/>
          </a:xfrm>
        </p:spPr>
        <p:txBody>
          <a:bodyPr>
            <a:normAutofit/>
          </a:bodyPr>
          <a:lstStyle/>
          <a:p>
            <a:pPr algn="l"/>
            <a:r>
              <a:rPr lang="en-US" dirty="0"/>
              <a:t>Who won?</a:t>
            </a:r>
          </a:p>
        </p:txBody>
      </p:sp>
      <p:sp>
        <p:nvSpPr>
          <p:cNvPr id="10" name="TextBox 9">
            <a:extLst>
              <a:ext uri="{FF2B5EF4-FFF2-40B4-BE49-F238E27FC236}">
                <a16:creationId xmlns:a16="http://schemas.microsoft.com/office/drawing/2014/main" id="{ABA1F7F3-CB99-4D85-A1A9-8622A183819F}"/>
              </a:ext>
            </a:extLst>
          </p:cNvPr>
          <p:cNvSpPr txBox="1"/>
          <p:nvPr/>
        </p:nvSpPr>
        <p:spPr bwMode="auto">
          <a:xfrm>
            <a:off x="419100" y="1018402"/>
            <a:ext cx="113538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r>
              <a:rPr lang="en-US" sz="3600" dirty="0">
                <a:latin typeface="Open Sans Regular"/>
              </a:rPr>
              <a:t>Total your scores, including whatever you won or lost in the final round. </a:t>
            </a:r>
          </a:p>
          <a:p>
            <a:endParaRPr lang="en-US" sz="3600" dirty="0">
              <a:latin typeface="Open Sans Regular"/>
            </a:endParaRPr>
          </a:p>
          <a:p>
            <a:r>
              <a:rPr lang="en-US" sz="3600" dirty="0">
                <a:latin typeface="Open Sans Regular"/>
              </a:rPr>
              <a:t>What is your overall impression of the partner standards based on your quick review?</a:t>
            </a:r>
          </a:p>
          <a:p>
            <a:endParaRPr lang="en-US" sz="3600" dirty="0">
              <a:latin typeface="Open Sans Regular"/>
            </a:endParaRPr>
          </a:p>
          <a:p>
            <a:r>
              <a:rPr lang="en-US" sz="3600" dirty="0">
                <a:latin typeface="Open Sans Regular"/>
              </a:rPr>
              <a:t>Are any of them particularly useful for your own work?</a:t>
            </a:r>
          </a:p>
        </p:txBody>
      </p:sp>
    </p:spTree>
    <p:extLst>
      <p:ext uri="{BB962C8B-B14F-4D97-AF65-F5344CB8AC3E}">
        <p14:creationId xmlns:p14="http://schemas.microsoft.com/office/powerpoint/2010/main" val="18726531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1540C-4AE8-4FD9-8A95-EB2E0C4AD02E}"/>
              </a:ext>
            </a:extLst>
          </p:cNvPr>
          <p:cNvSpPr>
            <a:spLocks noGrp="1"/>
          </p:cNvSpPr>
          <p:nvPr>
            <p:ph type="title"/>
          </p:nvPr>
        </p:nvSpPr>
        <p:spPr>
          <a:xfrm>
            <a:off x="381000" y="381000"/>
            <a:ext cx="11353800" cy="914400"/>
          </a:xfrm>
        </p:spPr>
        <p:txBody>
          <a:bodyPr>
            <a:normAutofit/>
          </a:bodyPr>
          <a:lstStyle/>
          <a:p>
            <a:pPr algn="l"/>
            <a:r>
              <a:rPr lang="en-US" dirty="0"/>
              <a:t>Congratulations</a:t>
            </a:r>
          </a:p>
        </p:txBody>
      </p:sp>
      <p:sp>
        <p:nvSpPr>
          <p:cNvPr id="10" name="TextBox 9">
            <a:extLst>
              <a:ext uri="{FF2B5EF4-FFF2-40B4-BE49-F238E27FC236}">
                <a16:creationId xmlns:a16="http://schemas.microsoft.com/office/drawing/2014/main" id="{ABA1F7F3-CB99-4D85-A1A9-8622A183819F}"/>
              </a:ext>
            </a:extLst>
          </p:cNvPr>
          <p:cNvSpPr txBox="1"/>
          <p:nvPr/>
        </p:nvSpPr>
        <p:spPr bwMode="auto">
          <a:xfrm>
            <a:off x="393492" y="1600200"/>
            <a:ext cx="113538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pPr marL="571500" indent="-571500">
              <a:buFont typeface="Arial" panose="020B0604020202020204" pitchFamily="34" charset="0"/>
              <a:buChar char="•"/>
            </a:pPr>
            <a:r>
              <a:rPr lang="en-US" sz="4000" dirty="0">
                <a:latin typeface="Open Sans Regular"/>
              </a:rPr>
              <a:t>You are all now more familiar with the partner standards, and should be able to refer appropriate ones to your colleagues when needed.</a:t>
            </a:r>
          </a:p>
          <a:p>
            <a:pPr marL="571500" indent="-571500">
              <a:buFont typeface="Arial" panose="020B0604020202020204" pitchFamily="34" charset="0"/>
              <a:buChar char="•"/>
            </a:pPr>
            <a:r>
              <a:rPr lang="en-US" sz="4000" dirty="0">
                <a:latin typeface="Open Sans Regular"/>
              </a:rPr>
              <a:t>You can now navigate them to find the information you need – when you need it.</a:t>
            </a:r>
          </a:p>
          <a:p>
            <a:endParaRPr lang="en-US" sz="4000" dirty="0">
              <a:latin typeface="Open Sans Regular"/>
            </a:endParaRPr>
          </a:p>
          <a:p>
            <a:pPr marL="457200" indent="-457200">
              <a:buFont typeface="Arial" panose="020B0604020202020204" pitchFamily="34" charset="0"/>
              <a:buChar char="•"/>
            </a:pPr>
            <a:endParaRPr lang="en-US" sz="4000" dirty="0">
              <a:latin typeface="Open Sans Regular"/>
              <a:cs typeface="Arial" charset="0"/>
            </a:endParaRPr>
          </a:p>
        </p:txBody>
      </p:sp>
      <p:pic>
        <p:nvPicPr>
          <p:cNvPr id="6" name="Graphic 5">
            <a:extLst>
              <a:ext uri="{FF2B5EF4-FFF2-40B4-BE49-F238E27FC236}">
                <a16:creationId xmlns:a16="http://schemas.microsoft.com/office/drawing/2014/main" id="{0FE19140-DDBF-49E7-8433-D247F844161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2400" y="5524500"/>
            <a:ext cx="2352675" cy="1104900"/>
          </a:xfrm>
          <a:prstGeom prst="rect">
            <a:avLst/>
          </a:prstGeom>
        </p:spPr>
      </p:pic>
    </p:spTree>
    <p:extLst>
      <p:ext uri="{BB962C8B-B14F-4D97-AF65-F5344CB8AC3E}">
        <p14:creationId xmlns:p14="http://schemas.microsoft.com/office/powerpoint/2010/main" val="7816789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1540C-4AE8-4FD9-8A95-EB2E0C4AD02E}"/>
              </a:ext>
            </a:extLst>
          </p:cNvPr>
          <p:cNvSpPr>
            <a:spLocks noGrp="1"/>
          </p:cNvSpPr>
          <p:nvPr>
            <p:ph type="title"/>
          </p:nvPr>
        </p:nvSpPr>
        <p:spPr>
          <a:xfrm>
            <a:off x="381000" y="381000"/>
            <a:ext cx="11353800" cy="914400"/>
          </a:xfrm>
        </p:spPr>
        <p:txBody>
          <a:bodyPr>
            <a:normAutofit/>
          </a:bodyPr>
          <a:lstStyle/>
          <a:p>
            <a:pPr algn="l"/>
            <a:r>
              <a:rPr lang="en-US" dirty="0"/>
              <a:t>Key messages</a:t>
            </a:r>
          </a:p>
        </p:txBody>
      </p:sp>
      <p:sp>
        <p:nvSpPr>
          <p:cNvPr id="10" name="TextBox 9">
            <a:extLst>
              <a:ext uri="{FF2B5EF4-FFF2-40B4-BE49-F238E27FC236}">
                <a16:creationId xmlns:a16="http://schemas.microsoft.com/office/drawing/2014/main" id="{ABA1F7F3-CB99-4D85-A1A9-8622A183819F}"/>
              </a:ext>
            </a:extLst>
          </p:cNvPr>
          <p:cNvSpPr txBox="1"/>
          <p:nvPr/>
        </p:nvSpPr>
        <p:spPr bwMode="auto">
          <a:xfrm>
            <a:off x="393492" y="1166843"/>
            <a:ext cx="113538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pPr marL="571500" indent="-571500">
              <a:buFont typeface="Arial" panose="020B0604020202020204" pitchFamily="34" charset="0"/>
              <a:buChar char="•"/>
            </a:pPr>
            <a:r>
              <a:rPr lang="en-GB" sz="3200" dirty="0">
                <a:latin typeface="Open Sans Regular"/>
              </a:rPr>
              <a:t>The partner standards are all organised similarly to the Sphere Handbook with standards, actions, indicators and guidance notes (in most cases).</a:t>
            </a:r>
          </a:p>
          <a:p>
            <a:pPr marL="571500" indent="-571500">
              <a:buFont typeface="Arial" panose="020B0604020202020204" pitchFamily="34" charset="0"/>
              <a:buChar char="•"/>
            </a:pPr>
            <a:r>
              <a:rPr lang="en-GB" sz="3200" dirty="0">
                <a:latin typeface="Open Sans Regular"/>
              </a:rPr>
              <a:t>They are useful within their defined scope and can be easily used together with Sphere without any contradiction.</a:t>
            </a:r>
          </a:p>
          <a:p>
            <a:pPr marL="571500" indent="-571500">
              <a:buFont typeface="Arial" panose="020B0604020202020204" pitchFamily="34" charset="0"/>
              <a:buChar char="•"/>
            </a:pPr>
            <a:r>
              <a:rPr lang="en-GB" sz="3200" dirty="0">
                <a:latin typeface="Open Sans Regular"/>
              </a:rPr>
              <a:t>The app is a handy way to take this reference material with you to the field or anywhere you may need to refer to Sphere and the partner standards.</a:t>
            </a:r>
          </a:p>
        </p:txBody>
      </p:sp>
      <p:pic>
        <p:nvPicPr>
          <p:cNvPr id="6" name="Graphic 5">
            <a:extLst>
              <a:ext uri="{FF2B5EF4-FFF2-40B4-BE49-F238E27FC236}">
                <a16:creationId xmlns:a16="http://schemas.microsoft.com/office/drawing/2014/main" id="{90C60EF0-8930-4461-9F6A-374A58C7339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2400" y="5524500"/>
            <a:ext cx="2352675" cy="1104900"/>
          </a:xfrm>
          <a:prstGeom prst="rect">
            <a:avLst/>
          </a:prstGeom>
        </p:spPr>
      </p:pic>
    </p:spTree>
    <p:extLst>
      <p:ext uri="{BB962C8B-B14F-4D97-AF65-F5344CB8AC3E}">
        <p14:creationId xmlns:p14="http://schemas.microsoft.com/office/powerpoint/2010/main" val="14230535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A09445-6515-4B39-827D-AD89AA817A43}"/>
              </a:ext>
            </a:extLst>
          </p:cNvPr>
          <p:cNvSpPr/>
          <p:nvPr/>
        </p:nvSpPr>
        <p:spPr bwMode="auto">
          <a:xfrm>
            <a:off x="0" y="0"/>
            <a:ext cx="12192000" cy="6858000"/>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endParaRPr>
          </a:p>
        </p:txBody>
      </p:sp>
      <p:pic>
        <p:nvPicPr>
          <p:cNvPr id="8" name="Graphic 7">
            <a:extLst>
              <a:ext uri="{FF2B5EF4-FFF2-40B4-BE49-F238E27FC236}">
                <a16:creationId xmlns:a16="http://schemas.microsoft.com/office/drawing/2014/main" id="{23F2F153-C9F2-487D-83E0-507A977D2BE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90800" y="2438400"/>
            <a:ext cx="3448985" cy="1619766"/>
          </a:xfrm>
          <a:prstGeom prst="rect">
            <a:avLst/>
          </a:prstGeom>
        </p:spPr>
      </p:pic>
      <p:pic>
        <p:nvPicPr>
          <p:cNvPr id="5" name="pasted-image.pdf" descr="pasted-image.pdf">
            <a:extLst>
              <a:ext uri="{FF2B5EF4-FFF2-40B4-BE49-F238E27FC236}">
                <a16:creationId xmlns:a16="http://schemas.microsoft.com/office/drawing/2014/main" id="{CC3B718F-0B89-47A5-BA61-CFC8245ACE57}"/>
              </a:ext>
            </a:extLst>
          </p:cNvPr>
          <p:cNvPicPr>
            <a:picLocks noChangeAspect="1"/>
          </p:cNvPicPr>
          <p:nvPr/>
        </p:nvPicPr>
        <p:blipFill>
          <a:blip r:embed="rId5">
            <a:extLst/>
          </a:blip>
          <a:stretch>
            <a:fillRect/>
          </a:stretch>
        </p:blipFill>
        <p:spPr>
          <a:xfrm>
            <a:off x="6364159" y="2796094"/>
            <a:ext cx="82809" cy="837192"/>
          </a:xfrm>
          <a:prstGeom prst="rect">
            <a:avLst/>
          </a:prstGeom>
          <a:ln w="12700">
            <a:miter lim="400000"/>
          </a:ln>
        </p:spPr>
      </p:pic>
      <p:sp>
        <p:nvSpPr>
          <p:cNvPr id="6" name="You">
            <a:extLst>
              <a:ext uri="{FF2B5EF4-FFF2-40B4-BE49-F238E27FC236}">
                <a16:creationId xmlns:a16="http://schemas.microsoft.com/office/drawing/2014/main" id="{1E4FFDF6-DDB0-4C69-A94C-1D6F3E19EB55}"/>
              </a:ext>
            </a:extLst>
          </p:cNvPr>
          <p:cNvSpPr txBox="1"/>
          <p:nvPr/>
        </p:nvSpPr>
        <p:spPr>
          <a:xfrm>
            <a:off x="6794533" y="3214690"/>
            <a:ext cx="4979432" cy="788677"/>
          </a:xfrm>
          <a:prstGeom prst="rect">
            <a:avLst/>
          </a:prstGeom>
          <a:ln w="12700">
            <a:miter lim="400000"/>
          </a:ln>
          <a:extLst>
            <a:ext uri="{C572A759-6A51-4108-AA02-DFA0A04FC94B}">
              <ma14:wrappingTextBoxFlag xmlns="" xmlns:ma14="http://schemas.microsoft.com/office/mac/drawingml/2011/main" val="1"/>
            </a:ext>
          </a:extLst>
        </p:spPr>
        <p:txBody>
          <a:bodyPr lIns="47625" tIns="47625" rIns="47625" bIns="47625" anchor="ctr">
            <a:spAutoFit/>
          </a:bodyPr>
          <a:lstStyle>
            <a:lvl1pPr algn="l">
              <a:defRPr sz="4800" cap="all">
                <a:solidFill>
                  <a:srgbClr val="00A585"/>
                </a:solidFill>
                <a:latin typeface="Open Sans Bold"/>
                <a:ea typeface="Open Sans Bold"/>
                <a:cs typeface="Open Sans Bold"/>
                <a:sym typeface="Open Sans Bold"/>
              </a:defRPr>
            </a:lvl1pPr>
          </a:lstStyle>
          <a:p>
            <a:r>
              <a:rPr sz="4500" dirty="0"/>
              <a:t>You</a:t>
            </a:r>
          </a:p>
        </p:txBody>
      </p:sp>
      <p:sp>
        <p:nvSpPr>
          <p:cNvPr id="7" name="Thank">
            <a:extLst>
              <a:ext uri="{FF2B5EF4-FFF2-40B4-BE49-F238E27FC236}">
                <a16:creationId xmlns:a16="http://schemas.microsoft.com/office/drawing/2014/main" id="{14D6A6EA-9D13-487A-ADD7-39D3AEA83666}"/>
              </a:ext>
            </a:extLst>
          </p:cNvPr>
          <p:cNvSpPr txBox="1"/>
          <p:nvPr/>
        </p:nvSpPr>
        <p:spPr>
          <a:xfrm>
            <a:off x="6746907" y="2501616"/>
            <a:ext cx="5164629" cy="961802"/>
          </a:xfrm>
          <a:prstGeom prst="rect">
            <a:avLst/>
          </a:prstGeom>
          <a:ln w="12700">
            <a:miter lim="400000"/>
          </a:ln>
          <a:extLst>
            <a:ext uri="{C572A759-6A51-4108-AA02-DFA0A04FC94B}">
              <ma14:wrappingTextBoxFlag xmlns="" xmlns:ma14="http://schemas.microsoft.com/office/mac/drawingml/2011/main" val="1"/>
            </a:ext>
          </a:extLst>
        </p:spPr>
        <p:txBody>
          <a:bodyPr lIns="47625" tIns="47625" rIns="47625" bIns="47625" anchor="ctr">
            <a:spAutoFit/>
          </a:bodyPr>
          <a:lstStyle>
            <a:lvl1pPr algn="l">
              <a:defRPr sz="6000" cap="all">
                <a:solidFill>
                  <a:srgbClr val="000000"/>
                </a:solidFill>
                <a:latin typeface="Open Sans Light"/>
                <a:ea typeface="Open Sans Light"/>
                <a:cs typeface="Open Sans Light"/>
                <a:sym typeface="Open Sans Light"/>
              </a:defRPr>
            </a:lvl1pPr>
          </a:lstStyle>
          <a:p>
            <a:r>
              <a:rPr sz="5625" dirty="0"/>
              <a:t>Thank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B9B58-5116-4F19-9427-9DF2F1676E4D}"/>
              </a:ext>
            </a:extLst>
          </p:cNvPr>
          <p:cNvSpPr>
            <a:spLocks noGrp="1"/>
          </p:cNvSpPr>
          <p:nvPr>
            <p:ph type="title"/>
          </p:nvPr>
        </p:nvSpPr>
        <p:spPr>
          <a:xfrm>
            <a:off x="230087" y="304800"/>
            <a:ext cx="5054560" cy="1071258"/>
          </a:xfrm>
        </p:spPr>
        <p:txBody>
          <a:bodyPr>
            <a:normAutofit fontScale="90000"/>
          </a:bodyPr>
          <a:lstStyle/>
          <a:p>
            <a:r>
              <a:rPr lang="en-US" dirty="0"/>
              <a:t>Get ready to use it!</a:t>
            </a:r>
          </a:p>
        </p:txBody>
      </p:sp>
      <p:pic>
        <p:nvPicPr>
          <p:cNvPr id="4" name="Picture 3">
            <a:extLst>
              <a:ext uri="{FF2B5EF4-FFF2-40B4-BE49-F238E27FC236}">
                <a16:creationId xmlns:a16="http://schemas.microsoft.com/office/drawing/2014/main" id="{779AEF0C-8C5C-4965-96AC-EC2BD16E28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0087" y="990600"/>
            <a:ext cx="11731826" cy="3272142"/>
          </a:xfrm>
          <a:prstGeom prst="rect">
            <a:avLst/>
          </a:prstGeom>
        </p:spPr>
      </p:pic>
      <p:sp>
        <p:nvSpPr>
          <p:cNvPr id="3" name="Rectangle 2">
            <a:extLst>
              <a:ext uri="{FF2B5EF4-FFF2-40B4-BE49-F238E27FC236}">
                <a16:creationId xmlns:a16="http://schemas.microsoft.com/office/drawing/2014/main" id="{1E9E64B1-82A9-4869-BC55-B435E3CA0660}"/>
              </a:ext>
            </a:extLst>
          </p:cNvPr>
          <p:cNvSpPr/>
          <p:nvPr/>
        </p:nvSpPr>
        <p:spPr>
          <a:xfrm>
            <a:off x="4038600" y="4262742"/>
            <a:ext cx="7923313" cy="2431435"/>
          </a:xfrm>
          <a:prstGeom prst="rect">
            <a:avLst/>
          </a:prstGeom>
        </p:spPr>
        <p:txBody>
          <a:bodyPr wrap="square">
            <a:spAutoFit/>
          </a:bodyPr>
          <a:lstStyle/>
          <a:p>
            <a:r>
              <a:rPr lang="en-US" sz="2800" dirty="0">
                <a:latin typeface="Open Sans Regular"/>
              </a:rPr>
              <a:t>Download the Humanitarian inclusion standards for older people and people with disabilities: </a:t>
            </a:r>
            <a:r>
              <a:rPr lang="en-US" sz="2800" dirty="0">
                <a:solidFill>
                  <a:srgbClr val="0070C0"/>
                </a:solidFill>
                <a:latin typeface="Open Sans Regular"/>
              </a:rPr>
              <a:t>www.cbm.org/news/news/news-2018/humanitarian-inclusion-standards</a:t>
            </a:r>
          </a:p>
          <a:p>
            <a:endParaRPr lang="en-US" sz="4000" dirty="0">
              <a:latin typeface="Open Sans Regular"/>
            </a:endParaRPr>
          </a:p>
        </p:txBody>
      </p:sp>
      <p:sp>
        <p:nvSpPr>
          <p:cNvPr id="5" name="Slide Number Placeholder 7">
            <a:extLst>
              <a:ext uri="{FF2B5EF4-FFF2-40B4-BE49-F238E27FC236}">
                <a16:creationId xmlns:a16="http://schemas.microsoft.com/office/drawing/2014/main" id="{4735855D-6CE5-4650-8DDA-7E42707A4ADE}"/>
              </a:ext>
            </a:extLst>
          </p:cNvPr>
          <p:cNvSpPr>
            <a:spLocks noGrp="1"/>
          </p:cNvSpPr>
          <p:nvPr>
            <p:ph type="sldNum" sz="quarter" idx="2"/>
          </p:nvPr>
        </p:nvSpPr>
        <p:spPr>
          <a:xfrm>
            <a:off x="3016608" y="5948071"/>
            <a:ext cx="394339" cy="389915"/>
          </a:xfrm>
        </p:spPr>
        <p:txBody>
          <a:bodyPr/>
          <a:lstStyle/>
          <a:p>
            <a:fld id="{86CB4B4D-7CA3-9044-876B-883B54F8677D}" type="slidenum">
              <a:rPr lang="en-US" smtClean="0"/>
              <a:pPr/>
              <a:t>6</a:t>
            </a:fld>
            <a:endParaRPr lang="en-US" dirty="0"/>
          </a:p>
        </p:txBody>
      </p:sp>
    </p:spTree>
    <p:extLst>
      <p:ext uri="{BB962C8B-B14F-4D97-AF65-F5344CB8AC3E}">
        <p14:creationId xmlns:p14="http://schemas.microsoft.com/office/powerpoint/2010/main" val="2928916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1540C-4AE8-4FD9-8A95-EB2E0C4AD02E}"/>
              </a:ext>
            </a:extLst>
          </p:cNvPr>
          <p:cNvSpPr>
            <a:spLocks noGrp="1"/>
          </p:cNvSpPr>
          <p:nvPr>
            <p:ph type="title"/>
          </p:nvPr>
        </p:nvSpPr>
        <p:spPr>
          <a:xfrm>
            <a:off x="381000" y="381000"/>
            <a:ext cx="11353800" cy="914400"/>
          </a:xfrm>
        </p:spPr>
        <p:txBody>
          <a:bodyPr>
            <a:noAutofit/>
          </a:bodyPr>
          <a:lstStyle/>
          <a:p>
            <a:pPr algn="l"/>
            <a:r>
              <a:rPr lang="en-US" sz="3400" dirty="0"/>
              <a:t>Older people and people with disabilities (ADCAP)</a:t>
            </a:r>
          </a:p>
        </p:txBody>
      </p:sp>
      <p:pic>
        <p:nvPicPr>
          <p:cNvPr id="9" name="Picture 8">
            <a:extLst>
              <a:ext uri="{FF2B5EF4-FFF2-40B4-BE49-F238E27FC236}">
                <a16:creationId xmlns:a16="http://schemas.microsoft.com/office/drawing/2014/main" id="{4C6D25FD-D8E0-40EB-8C02-7F0E81C503D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8766" y="1676400"/>
            <a:ext cx="2553469" cy="3693621"/>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A40CF8DF-6CE0-4F5D-A5E5-6610B9D61FBD}"/>
              </a:ext>
            </a:extLst>
          </p:cNvPr>
          <p:cNvSpPr txBox="1"/>
          <p:nvPr/>
        </p:nvSpPr>
        <p:spPr bwMode="auto">
          <a:xfrm>
            <a:off x="3810000" y="1878687"/>
            <a:ext cx="80772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r>
              <a:rPr lang="en-US" sz="2800" b="1" dirty="0">
                <a:solidFill>
                  <a:schemeClr val="tx2"/>
                </a:solidFill>
                <a:latin typeface="Open Sans Regular"/>
              </a:rPr>
              <a:t>These standards are intended to:</a:t>
            </a:r>
          </a:p>
          <a:p>
            <a:pPr marL="457200" indent="-457200">
              <a:buFont typeface="Arial" panose="020B0604020202020204" pitchFamily="34" charset="0"/>
              <a:buChar char="•"/>
            </a:pPr>
            <a:r>
              <a:rPr lang="en-US" sz="2800" b="1" dirty="0">
                <a:latin typeface="Open Sans Regular"/>
              </a:rPr>
              <a:t>address gaps in understanding the needs, capacities and rights </a:t>
            </a:r>
            <a:r>
              <a:rPr lang="en-US" sz="2800" dirty="0">
                <a:latin typeface="Open Sans Regular"/>
              </a:rPr>
              <a:t>of older people and persons with disabilities;</a:t>
            </a:r>
          </a:p>
          <a:p>
            <a:pPr marL="457200" indent="-457200">
              <a:buFont typeface="Arial" panose="020B0604020202020204" pitchFamily="34" charset="0"/>
              <a:buChar char="•"/>
            </a:pPr>
            <a:r>
              <a:rPr lang="en-US" sz="2800" b="1" dirty="0">
                <a:latin typeface="Open Sans Regular"/>
              </a:rPr>
              <a:t>promote their inclusion </a:t>
            </a:r>
            <a:r>
              <a:rPr lang="en-US" sz="2800" dirty="0">
                <a:latin typeface="Open Sans Regular"/>
              </a:rPr>
              <a:t>in humanitarian action;</a:t>
            </a:r>
          </a:p>
          <a:p>
            <a:pPr marL="457200" indent="-457200">
              <a:buFont typeface="Arial" panose="020B0604020202020204" pitchFamily="34" charset="0"/>
              <a:buChar char="•"/>
            </a:pPr>
            <a:r>
              <a:rPr lang="en-US" sz="2800" dirty="0">
                <a:latin typeface="Open Sans Regular"/>
              </a:rPr>
              <a:t>strengthen the </a:t>
            </a:r>
            <a:r>
              <a:rPr lang="en-US" sz="2800" b="1" dirty="0">
                <a:latin typeface="Open Sans Regular"/>
              </a:rPr>
              <a:t>accountability of humanitarian actors to them</a:t>
            </a:r>
            <a:r>
              <a:rPr lang="en-US" sz="2800" dirty="0">
                <a:latin typeface="Open Sans Regular"/>
              </a:rPr>
              <a:t>; and</a:t>
            </a:r>
          </a:p>
          <a:p>
            <a:pPr marL="457200" indent="-457200">
              <a:buFont typeface="Arial" panose="020B0604020202020204" pitchFamily="34" charset="0"/>
              <a:buChar char="•"/>
            </a:pPr>
            <a:r>
              <a:rPr lang="en-US" sz="2800" b="1" dirty="0">
                <a:latin typeface="Open Sans Regular"/>
              </a:rPr>
              <a:t>support their participation </a:t>
            </a:r>
            <a:r>
              <a:rPr lang="en-US" sz="2800" dirty="0">
                <a:latin typeface="Open Sans Regular"/>
              </a:rPr>
              <a:t>in humanitarian action. </a:t>
            </a:r>
            <a:endParaRPr lang="en-US" sz="2800" dirty="0">
              <a:solidFill>
                <a:schemeClr val="bg1"/>
              </a:solidFill>
              <a:latin typeface="Open Sans Regular"/>
              <a:cs typeface="Arial" charset="0"/>
            </a:endParaRPr>
          </a:p>
        </p:txBody>
      </p:sp>
      <p:sp>
        <p:nvSpPr>
          <p:cNvPr id="5" name="Slide Number Placeholder 7">
            <a:extLst>
              <a:ext uri="{FF2B5EF4-FFF2-40B4-BE49-F238E27FC236}">
                <a16:creationId xmlns:a16="http://schemas.microsoft.com/office/drawing/2014/main" id="{8C63CDC5-9A23-4FF3-9B2F-610EE207BE14}"/>
              </a:ext>
            </a:extLst>
          </p:cNvPr>
          <p:cNvSpPr>
            <a:spLocks noGrp="1"/>
          </p:cNvSpPr>
          <p:nvPr>
            <p:ph type="sldNum" sz="quarter" idx="2"/>
          </p:nvPr>
        </p:nvSpPr>
        <p:spPr>
          <a:xfrm>
            <a:off x="3016608" y="5948071"/>
            <a:ext cx="394339" cy="389915"/>
          </a:xfrm>
        </p:spPr>
        <p:txBody>
          <a:bodyPr/>
          <a:lstStyle/>
          <a:p>
            <a:fld id="{86CB4B4D-7CA3-9044-876B-883B54F8677D}" type="slidenum">
              <a:rPr lang="en-US" smtClean="0"/>
              <a:pPr/>
              <a:t>7</a:t>
            </a:fld>
            <a:endParaRPr lang="en-US" dirty="0"/>
          </a:p>
        </p:txBody>
      </p:sp>
    </p:spTree>
    <p:extLst>
      <p:ext uri="{BB962C8B-B14F-4D97-AF65-F5344CB8AC3E}">
        <p14:creationId xmlns:p14="http://schemas.microsoft.com/office/powerpoint/2010/main" val="2321243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C30529-5804-4321-9FB4-1F9F2113FB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6900" y="1562806"/>
            <a:ext cx="2755900" cy="3906661"/>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3C01540C-4AE8-4FD9-8A95-EB2E0C4AD02E}"/>
              </a:ext>
            </a:extLst>
          </p:cNvPr>
          <p:cNvSpPr>
            <a:spLocks noGrp="1"/>
          </p:cNvSpPr>
          <p:nvPr>
            <p:ph type="title"/>
          </p:nvPr>
        </p:nvSpPr>
        <p:spPr>
          <a:xfrm>
            <a:off x="381000" y="381000"/>
            <a:ext cx="11353800" cy="762000"/>
          </a:xfrm>
        </p:spPr>
        <p:txBody>
          <a:bodyPr>
            <a:normAutofit fontScale="90000"/>
          </a:bodyPr>
          <a:lstStyle/>
          <a:p>
            <a:pPr algn="l"/>
            <a:r>
              <a:rPr lang="en-US" dirty="0"/>
              <a:t>Economic recovery (MERS)</a:t>
            </a:r>
          </a:p>
        </p:txBody>
      </p:sp>
      <p:sp>
        <p:nvSpPr>
          <p:cNvPr id="10" name="TextBox 9">
            <a:extLst>
              <a:ext uri="{FF2B5EF4-FFF2-40B4-BE49-F238E27FC236}">
                <a16:creationId xmlns:a16="http://schemas.microsoft.com/office/drawing/2014/main" id="{7772A200-C196-4183-BD48-922AD270ED20}"/>
              </a:ext>
            </a:extLst>
          </p:cNvPr>
          <p:cNvSpPr txBox="1"/>
          <p:nvPr/>
        </p:nvSpPr>
        <p:spPr bwMode="auto">
          <a:xfrm>
            <a:off x="3681046" y="1617534"/>
            <a:ext cx="80772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r>
              <a:rPr lang="en-US" sz="2800" dirty="0">
                <a:solidFill>
                  <a:schemeClr val="tx2"/>
                </a:solidFill>
                <a:latin typeface="Open Sans Regular"/>
              </a:rPr>
              <a:t>These standards are intended to </a:t>
            </a:r>
            <a:r>
              <a:rPr lang="en-US" sz="2800" dirty="0">
                <a:latin typeface="Open Sans Regular"/>
              </a:rPr>
              <a:t>provide the reader with guidance on what to consider </a:t>
            </a:r>
            <a:r>
              <a:rPr lang="en-US" sz="2800" b="1" dirty="0">
                <a:latin typeface="Open Sans Regular"/>
              </a:rPr>
              <a:t>when planning economic recovery </a:t>
            </a:r>
            <a:r>
              <a:rPr lang="en-US" sz="2800" dirty="0">
                <a:latin typeface="Open Sans Regular"/>
              </a:rPr>
              <a:t>activities. The standards are presented in six chapters:</a:t>
            </a:r>
          </a:p>
          <a:p>
            <a:pPr marL="971550" lvl="1" indent="-514350">
              <a:buFont typeface="+mj-lt"/>
              <a:buAutoNum type="arabicPeriod"/>
            </a:pPr>
            <a:r>
              <a:rPr lang="en-US" sz="2800" dirty="0">
                <a:latin typeface="Open Sans Regular"/>
              </a:rPr>
              <a:t>Core</a:t>
            </a:r>
          </a:p>
          <a:p>
            <a:pPr marL="971550" lvl="1" indent="-514350">
              <a:buFont typeface="+mj-lt"/>
              <a:buAutoNum type="arabicPeriod"/>
            </a:pPr>
            <a:r>
              <a:rPr lang="en-US" sz="2800" dirty="0">
                <a:latin typeface="Open Sans Regular"/>
              </a:rPr>
              <a:t>Assessment and analysis </a:t>
            </a:r>
          </a:p>
          <a:p>
            <a:pPr marL="971550" lvl="1" indent="-514350">
              <a:buFont typeface="+mj-lt"/>
              <a:buAutoNum type="arabicPeriod"/>
            </a:pPr>
            <a:r>
              <a:rPr lang="en-US" sz="2800" dirty="0">
                <a:latin typeface="Open Sans Regular"/>
              </a:rPr>
              <a:t>Enterprise and market systems development</a:t>
            </a:r>
          </a:p>
          <a:p>
            <a:pPr marL="971550" lvl="1" indent="-514350">
              <a:buFont typeface="+mj-lt"/>
              <a:buAutoNum type="arabicPeriod"/>
            </a:pPr>
            <a:r>
              <a:rPr lang="en-US" sz="2800" dirty="0">
                <a:latin typeface="Open Sans Regular"/>
              </a:rPr>
              <a:t>Asset distribution </a:t>
            </a:r>
          </a:p>
          <a:p>
            <a:pPr marL="971550" lvl="1" indent="-514350">
              <a:buFont typeface="+mj-lt"/>
              <a:buAutoNum type="arabicPeriod"/>
            </a:pPr>
            <a:r>
              <a:rPr lang="en-US" sz="2800" dirty="0">
                <a:latin typeface="Open Sans Regular"/>
              </a:rPr>
              <a:t>Financial services </a:t>
            </a:r>
          </a:p>
          <a:p>
            <a:pPr marL="971550" lvl="1" indent="-514350">
              <a:buFont typeface="+mj-lt"/>
              <a:buAutoNum type="arabicPeriod"/>
            </a:pPr>
            <a:r>
              <a:rPr lang="en-US" sz="2800" dirty="0">
                <a:latin typeface="Open Sans Regular"/>
              </a:rPr>
              <a:t>Employment</a:t>
            </a:r>
          </a:p>
        </p:txBody>
      </p:sp>
      <p:sp>
        <p:nvSpPr>
          <p:cNvPr id="5" name="Slide Number Placeholder 7">
            <a:extLst>
              <a:ext uri="{FF2B5EF4-FFF2-40B4-BE49-F238E27FC236}">
                <a16:creationId xmlns:a16="http://schemas.microsoft.com/office/drawing/2014/main" id="{AC552EC7-76C7-4F71-8657-E805DE2CC56B}"/>
              </a:ext>
            </a:extLst>
          </p:cNvPr>
          <p:cNvSpPr>
            <a:spLocks noGrp="1"/>
          </p:cNvSpPr>
          <p:nvPr>
            <p:ph type="sldNum" sz="quarter" idx="2"/>
          </p:nvPr>
        </p:nvSpPr>
        <p:spPr>
          <a:xfrm>
            <a:off x="3016608" y="5948071"/>
            <a:ext cx="394339" cy="389915"/>
          </a:xfrm>
        </p:spPr>
        <p:txBody>
          <a:bodyPr/>
          <a:lstStyle/>
          <a:p>
            <a:fld id="{86CB4B4D-7CA3-9044-876B-883B54F8677D}" type="slidenum">
              <a:rPr lang="en-US" smtClean="0"/>
              <a:pPr/>
              <a:t>8</a:t>
            </a:fld>
            <a:endParaRPr lang="en-US" dirty="0"/>
          </a:p>
        </p:txBody>
      </p:sp>
    </p:spTree>
    <p:extLst>
      <p:ext uri="{BB962C8B-B14F-4D97-AF65-F5344CB8AC3E}">
        <p14:creationId xmlns:p14="http://schemas.microsoft.com/office/powerpoint/2010/main" val="1727300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1540C-4AE8-4FD9-8A95-EB2E0C4AD02E}"/>
              </a:ext>
            </a:extLst>
          </p:cNvPr>
          <p:cNvSpPr>
            <a:spLocks noGrp="1"/>
          </p:cNvSpPr>
          <p:nvPr>
            <p:ph type="title"/>
          </p:nvPr>
        </p:nvSpPr>
        <p:spPr>
          <a:xfrm>
            <a:off x="381000" y="381000"/>
            <a:ext cx="11353800" cy="914400"/>
          </a:xfrm>
        </p:spPr>
        <p:txBody>
          <a:bodyPr>
            <a:normAutofit/>
          </a:bodyPr>
          <a:lstStyle/>
          <a:p>
            <a:pPr algn="l"/>
            <a:r>
              <a:rPr lang="en-US" dirty="0"/>
              <a:t>Market analysis (MISMA)</a:t>
            </a:r>
          </a:p>
        </p:txBody>
      </p:sp>
      <p:pic>
        <p:nvPicPr>
          <p:cNvPr id="8" name="Picture 7">
            <a:extLst>
              <a:ext uri="{FF2B5EF4-FFF2-40B4-BE49-F238E27FC236}">
                <a16:creationId xmlns:a16="http://schemas.microsoft.com/office/drawing/2014/main" id="{F0B8D9CB-9734-4AD2-A30A-A425842459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8200" y="1447800"/>
            <a:ext cx="2561028" cy="3702692"/>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D5B2CD54-6D96-4362-B5BE-D988761722A0}"/>
              </a:ext>
            </a:extLst>
          </p:cNvPr>
          <p:cNvSpPr txBox="1"/>
          <p:nvPr/>
        </p:nvSpPr>
        <p:spPr bwMode="auto">
          <a:xfrm>
            <a:off x="3657600" y="1695509"/>
            <a:ext cx="8001000"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nchorCtr="0">
            <a:spAutoFit/>
          </a:bodyPr>
          <a:lstStyle/>
          <a:p>
            <a:r>
              <a:rPr lang="en-GB" sz="2800" b="1" dirty="0">
                <a:solidFill>
                  <a:schemeClr val="tx2"/>
                </a:solidFill>
                <a:latin typeface="Open Sans Regular"/>
              </a:rPr>
              <a:t>This standard is intended to:</a:t>
            </a:r>
          </a:p>
          <a:p>
            <a:pPr marL="342900" indent="-342900">
              <a:buFont typeface="Arial" panose="020B0604020202020204" pitchFamily="34" charset="0"/>
              <a:buChar char="•"/>
            </a:pPr>
            <a:r>
              <a:rPr lang="en-GB" b="1" dirty="0">
                <a:latin typeface="Open Sans Regular"/>
              </a:rPr>
              <a:t>guide the work of humanitarian practitioners across sectors</a:t>
            </a:r>
            <a:r>
              <a:rPr lang="en-GB" dirty="0">
                <a:latin typeface="Open Sans Regular"/>
              </a:rPr>
              <a:t> and to ensure that, irrespective of the tool(s) used, the key standard of market analysis is being met; </a:t>
            </a:r>
          </a:p>
          <a:p>
            <a:pPr marL="342900" indent="-342900">
              <a:buFont typeface="Arial" panose="020B0604020202020204" pitchFamily="34" charset="0"/>
              <a:buChar char="•"/>
            </a:pPr>
            <a:r>
              <a:rPr lang="en-GB" b="1" dirty="0">
                <a:latin typeface="Open Sans Regular"/>
              </a:rPr>
              <a:t>support high-quality market analysis </a:t>
            </a:r>
            <a:r>
              <a:rPr lang="en-GB" dirty="0">
                <a:latin typeface="Open Sans Regular"/>
              </a:rPr>
              <a:t>to contribute to improving response analysis and programme implementation; and </a:t>
            </a:r>
          </a:p>
          <a:p>
            <a:pPr marL="342900" indent="-342900">
              <a:buFont typeface="Arial" panose="020B0604020202020204" pitchFamily="34" charset="0"/>
              <a:buChar char="•"/>
            </a:pPr>
            <a:r>
              <a:rPr lang="en-GB" dirty="0">
                <a:latin typeface="Open Sans Regular"/>
              </a:rPr>
              <a:t>be </a:t>
            </a:r>
            <a:r>
              <a:rPr lang="en-GB" b="1" dirty="0">
                <a:latin typeface="Open Sans Regular"/>
              </a:rPr>
              <a:t>a market-specific standard</a:t>
            </a:r>
            <a:r>
              <a:rPr lang="en-GB" dirty="0">
                <a:latin typeface="Open Sans Regular"/>
              </a:rPr>
              <a:t> and not comprehensively cover response analysis, design or implementation, i.e. it must be used with other standards.</a:t>
            </a:r>
          </a:p>
          <a:p>
            <a:pPr algn="ctr">
              <a:spcBef>
                <a:spcPct val="0"/>
              </a:spcBef>
              <a:buFontTx/>
              <a:buNone/>
            </a:pPr>
            <a:endParaRPr lang="en-GB" sz="2800" dirty="0">
              <a:solidFill>
                <a:schemeClr val="bg1"/>
              </a:solidFill>
              <a:latin typeface="Open Sans Regular"/>
              <a:cs typeface="Arial" charset="0"/>
            </a:endParaRPr>
          </a:p>
        </p:txBody>
      </p:sp>
      <p:sp>
        <p:nvSpPr>
          <p:cNvPr id="5" name="Slide Number Placeholder 7">
            <a:extLst>
              <a:ext uri="{FF2B5EF4-FFF2-40B4-BE49-F238E27FC236}">
                <a16:creationId xmlns:a16="http://schemas.microsoft.com/office/drawing/2014/main" id="{0B04C2E0-73E6-4613-9763-01BC0E1A0882}"/>
              </a:ext>
            </a:extLst>
          </p:cNvPr>
          <p:cNvSpPr>
            <a:spLocks noGrp="1"/>
          </p:cNvSpPr>
          <p:nvPr>
            <p:ph type="sldNum" sz="quarter" idx="2"/>
          </p:nvPr>
        </p:nvSpPr>
        <p:spPr>
          <a:xfrm>
            <a:off x="3016608" y="5948071"/>
            <a:ext cx="394339" cy="389915"/>
          </a:xfrm>
        </p:spPr>
        <p:txBody>
          <a:bodyPr/>
          <a:lstStyle/>
          <a:p>
            <a:fld id="{86CB4B4D-7CA3-9044-876B-883B54F8677D}" type="slidenum">
              <a:rPr lang="en-US" smtClean="0"/>
              <a:pPr/>
              <a:t>9</a:t>
            </a:fld>
            <a:endParaRPr lang="en-US" dirty="0"/>
          </a:p>
        </p:txBody>
      </p:sp>
    </p:spTree>
    <p:extLst>
      <p:ext uri="{BB962C8B-B14F-4D97-AF65-F5344CB8AC3E}">
        <p14:creationId xmlns:p14="http://schemas.microsoft.com/office/powerpoint/2010/main" val="2134239898"/>
      </p:ext>
    </p:extLst>
  </p:cSld>
  <p:clrMapOvr>
    <a:masterClrMapping/>
  </p:clrMapOvr>
</p:sld>
</file>

<file path=ppt/theme/theme1.xml><?xml version="1.0" encoding="utf-8"?>
<a:theme xmlns:a="http://schemas.openxmlformats.org/drawingml/2006/main" name="Default Design">
  <a:themeElements>
    <a:clrScheme name="Jeopardy">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DB01"/>
      </a:hlink>
      <a:folHlink>
        <a:srgbClr val="3366FF"/>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itchFamily="18"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nchor="ctr" anchorCtr="0">
        <a:spAutoFit/>
      </a:bodyPr>
      <a:lstStyle>
        <a:defPPr algn="ctr">
          <a:spcBef>
            <a:spcPct val="0"/>
          </a:spcBef>
          <a:buFontTx/>
          <a:buNone/>
          <a:defRPr sz="6000" dirty="0">
            <a:solidFill>
              <a:schemeClr val="bg1"/>
            </a:solidFill>
            <a:latin typeface="Arial Black" pitchFamily="34" charset="0"/>
            <a:cs typeface="Arial" charset="0"/>
          </a:defRPr>
        </a:defPPr>
      </a:lstStyle>
    </a:tx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0000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Jeopardy">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DB01"/>
      </a:hlink>
      <a:folHlink>
        <a:srgbClr val="3366FF"/>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itchFamily="18"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nchor="ctr" anchorCtr="0">
        <a:spAutoFit/>
      </a:bodyPr>
      <a:lstStyle>
        <a:defPPr algn="ctr">
          <a:spcBef>
            <a:spcPct val="0"/>
          </a:spcBef>
          <a:buFontTx/>
          <a:buNone/>
          <a:defRPr sz="6000" dirty="0">
            <a:solidFill>
              <a:schemeClr val="bg1"/>
            </a:solidFill>
            <a:latin typeface="Arial Black" pitchFamily="34" charset="0"/>
            <a:cs typeface="Arial" charset="0"/>
          </a:defRPr>
        </a:defPPr>
      </a:lstStyle>
    </a:tx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0000C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2331</TotalTime>
  <Words>3683</Words>
  <Application>Microsoft Office PowerPoint</Application>
  <PresentationFormat>Widescreen</PresentationFormat>
  <Paragraphs>296</Paragraphs>
  <Slides>58</Slides>
  <Notes>22</Notes>
  <HiddenSlides>0</HiddenSlides>
  <MMClips>1</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58</vt:i4>
      </vt:variant>
    </vt:vector>
  </HeadingPairs>
  <TitlesOfParts>
    <vt:vector size="70" baseType="lpstr">
      <vt:lpstr>Arial</vt:lpstr>
      <vt:lpstr>Arial Black</vt:lpstr>
      <vt:lpstr>Calibri</vt:lpstr>
      <vt:lpstr>Helvetica Neue</vt:lpstr>
      <vt:lpstr>Impact</vt:lpstr>
      <vt:lpstr>Open Sans Bold</vt:lpstr>
      <vt:lpstr>Open Sans Light</vt:lpstr>
      <vt:lpstr>Open Sans Regular</vt:lpstr>
      <vt:lpstr>Tahoma</vt:lpstr>
      <vt:lpstr>Times New Roman</vt:lpstr>
      <vt:lpstr>Default Design</vt:lpstr>
      <vt:lpstr>1_Default Design</vt:lpstr>
      <vt:lpstr>Sphere and the Humanitarian Standards Partnership (HSP)</vt:lpstr>
      <vt:lpstr>PowerPoint Presentation</vt:lpstr>
      <vt:lpstr>Life with dignity is everybody’s right</vt:lpstr>
      <vt:lpstr>These can be found on the HSP app (except ADCAP)</vt:lpstr>
      <vt:lpstr>Then download the documents</vt:lpstr>
      <vt:lpstr>Get ready to use it!</vt:lpstr>
      <vt:lpstr>Older people and people with disabilities (ADCAP)</vt:lpstr>
      <vt:lpstr>Economic recovery (MERS)</vt:lpstr>
      <vt:lpstr>Market analysis (MISMA)</vt:lpstr>
      <vt:lpstr>Child protection (CPMS)</vt:lpstr>
      <vt:lpstr>Education (INEE)</vt:lpstr>
      <vt:lpstr>Livestock (LEGS)</vt:lpstr>
      <vt:lpstr>Sphere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Who won?</vt:lpstr>
      <vt:lpstr>Congratulations</vt:lpstr>
      <vt:lpstr>Key messages</vt:lpstr>
      <vt:lpstr>PowerPoint Presentation</vt:lpstr>
    </vt:vector>
  </TitlesOfParts>
  <Company>Youthdownloads.com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Jeopardy Powerpoint Template</dc:title>
  <dc:subject>Jeopardy Powerpoint Game</dc:subject>
  <dc:creator>Reid Powell</dc:creator>
  <cp:keywords>Jeopardy</cp:keywords>
  <cp:lastModifiedBy>Tristan Hale</cp:lastModifiedBy>
  <cp:revision>269</cp:revision>
  <dcterms:created xsi:type="dcterms:W3CDTF">1999-10-07T17:16:48Z</dcterms:created>
  <dcterms:modified xsi:type="dcterms:W3CDTF">2019-04-26T08:11:15Z</dcterms:modified>
  <cp:category>Game Shows</cp:category>
</cp:coreProperties>
</file>